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894" r:id="rId2"/>
    <p:sldId id="6910" r:id="rId3"/>
    <p:sldId id="6909" r:id="rId4"/>
    <p:sldId id="6886" r:id="rId5"/>
    <p:sldId id="6885" r:id="rId6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84" userDrawn="1">
          <p15:clr>
            <a:srgbClr val="A4A3A4"/>
          </p15:clr>
        </p15:guide>
        <p15:guide id="4" pos="6834" userDrawn="1">
          <p15:clr>
            <a:srgbClr val="A4A3A4"/>
          </p15:clr>
        </p15:guide>
        <p15:guide id="5" orient="horz" pos="696" userDrawn="1">
          <p15:clr>
            <a:srgbClr val="A4A3A4"/>
          </p15:clr>
        </p15:guide>
        <p15:guide id="6" orient="horz" pos="1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DEEBF7"/>
    <a:srgbClr val="BDD7EE"/>
    <a:srgbClr val="FFFFFF"/>
    <a:srgbClr val="2B2BFF"/>
    <a:srgbClr val="FFF2CC"/>
    <a:srgbClr val="4F81BD"/>
    <a:srgbClr val="FBE5D6"/>
    <a:srgbClr val="FAC090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3781" autoAdjust="0"/>
  </p:normalViewPr>
  <p:slideViewPr>
    <p:cSldViewPr snapToGrid="0" snapToObjects="1">
      <p:cViewPr varScale="1">
        <p:scale>
          <a:sx n="106" d="100"/>
          <a:sy n="106" d="100"/>
        </p:scale>
        <p:origin x="840" y="96"/>
      </p:cViewPr>
      <p:guideLst>
        <p:guide orient="horz" pos="2976"/>
        <p:guide pos="3840"/>
        <p:guide orient="horz" pos="2084"/>
        <p:guide pos="6834"/>
        <p:guide orient="horz" pos="696"/>
        <p:guide orient="horz" pos="19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45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25BF0-8807-41F6-A7F8-7A004CE1294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7379D46-6A31-4B9B-85AA-0356991D1FA0}">
      <dgm:prSet phldrT="[文字]"/>
      <dgm:spPr>
        <a:solidFill>
          <a:schemeClr val="accent2"/>
        </a:solidFill>
      </dgm:spPr>
      <dgm:t>
        <a:bodyPr/>
        <a:lstStyle/>
        <a:p>
          <a:r>
            <a:rPr lang="en-US" altLang="zh-TW" dirty="0"/>
            <a:t>Type B</a:t>
          </a:r>
          <a:endParaRPr lang="zh-TW" altLang="en-US" dirty="0"/>
        </a:p>
      </dgm:t>
    </dgm:pt>
    <dgm:pt modelId="{16954FBE-50DD-41D0-97CF-40D5F829BFFB}" type="parTrans" cxnId="{925BD9E7-CB38-4F91-A9E0-8475BC376F4C}">
      <dgm:prSet/>
      <dgm:spPr/>
      <dgm:t>
        <a:bodyPr/>
        <a:lstStyle/>
        <a:p>
          <a:endParaRPr lang="zh-TW" altLang="en-US"/>
        </a:p>
      </dgm:t>
    </dgm:pt>
    <dgm:pt modelId="{68F3A81A-A4E3-46F7-BACF-28B9DC02AA2B}" type="sibTrans" cxnId="{925BD9E7-CB38-4F91-A9E0-8475BC376F4C}">
      <dgm:prSet/>
      <dgm:spPr/>
      <dgm:t>
        <a:bodyPr/>
        <a:lstStyle/>
        <a:p>
          <a:endParaRPr lang="zh-TW" altLang="en-US"/>
        </a:p>
      </dgm:t>
    </dgm:pt>
    <dgm:pt modelId="{10B671A7-FF8B-444A-908B-B30FB8451383}">
      <dgm:prSet phldrT="[文字]"/>
      <dgm:spPr>
        <a:solidFill>
          <a:schemeClr val="accent2"/>
        </a:solidFill>
      </dgm:spPr>
      <dgm:t>
        <a:bodyPr/>
        <a:lstStyle/>
        <a:p>
          <a:r>
            <a:rPr lang="en-US" altLang="zh-TW" dirty="0"/>
            <a:t>Type A</a:t>
          </a:r>
          <a:endParaRPr lang="zh-TW" altLang="en-US" dirty="0"/>
        </a:p>
      </dgm:t>
    </dgm:pt>
    <dgm:pt modelId="{830A2AC6-FAD8-4013-8242-689057F4B704}" type="parTrans" cxnId="{9D5EA362-939D-45D1-8E7F-D214AD3A3DC0}">
      <dgm:prSet/>
      <dgm:spPr/>
      <dgm:t>
        <a:bodyPr/>
        <a:lstStyle/>
        <a:p>
          <a:endParaRPr lang="zh-TW" altLang="en-US"/>
        </a:p>
      </dgm:t>
    </dgm:pt>
    <dgm:pt modelId="{5376EC8F-EF5F-4438-88AF-F44A83505062}" type="sibTrans" cxnId="{9D5EA362-939D-45D1-8E7F-D214AD3A3DC0}">
      <dgm:prSet/>
      <dgm:spPr/>
      <dgm:t>
        <a:bodyPr/>
        <a:lstStyle/>
        <a:p>
          <a:endParaRPr lang="zh-TW" altLang="en-US"/>
        </a:p>
      </dgm:t>
    </dgm:pt>
    <dgm:pt modelId="{78A2A043-7032-43D1-A442-78CB0BEC6958}">
      <dgm:prSet phldrT="[文字]"/>
      <dgm:spPr>
        <a:solidFill>
          <a:srgbClr val="FF0000"/>
        </a:solidFill>
      </dgm:spPr>
      <dgm:t>
        <a:bodyPr/>
        <a:lstStyle/>
        <a:p>
          <a:r>
            <a:rPr lang="en-US" altLang="zh-TW" dirty="0"/>
            <a:t>Type C</a:t>
          </a:r>
          <a:endParaRPr lang="zh-TW" altLang="en-US" dirty="0"/>
        </a:p>
      </dgm:t>
    </dgm:pt>
    <dgm:pt modelId="{D04C549B-2AA1-43B3-9E35-CE516A5A228F}" type="parTrans" cxnId="{D67F2759-03F7-4105-AF3C-9B80203FE2CD}">
      <dgm:prSet/>
      <dgm:spPr/>
      <dgm:t>
        <a:bodyPr/>
        <a:lstStyle/>
        <a:p>
          <a:endParaRPr lang="zh-TW" altLang="en-US"/>
        </a:p>
      </dgm:t>
    </dgm:pt>
    <dgm:pt modelId="{81372CF7-778A-4E39-989B-AAA2E2CC9488}" type="sibTrans" cxnId="{D67F2759-03F7-4105-AF3C-9B80203FE2CD}">
      <dgm:prSet/>
      <dgm:spPr/>
      <dgm:t>
        <a:bodyPr/>
        <a:lstStyle/>
        <a:p>
          <a:endParaRPr lang="zh-TW" altLang="en-US"/>
        </a:p>
      </dgm:t>
    </dgm:pt>
    <dgm:pt modelId="{93E45FC1-6E4D-4532-BBA5-31EDD6F1F58C}">
      <dgm:prSet phldrT="[文字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zh-TW" altLang="en-US" sz="1800" b="1" dirty="0">
              <a:solidFill>
                <a:schemeClr val="bg1"/>
              </a:solidFill>
            </a:rPr>
            <a:t>二次災害高風險區</a:t>
          </a:r>
        </a:p>
      </dgm:t>
    </dgm:pt>
    <dgm:pt modelId="{F942EAE6-85D9-420B-A568-22F77B4D81A7}" type="parTrans" cxnId="{D5779FE4-6770-43D2-B6EA-62A643A4B8B4}">
      <dgm:prSet/>
      <dgm:spPr/>
      <dgm:t>
        <a:bodyPr/>
        <a:lstStyle/>
        <a:p>
          <a:endParaRPr lang="zh-TW" altLang="en-US"/>
        </a:p>
      </dgm:t>
    </dgm:pt>
    <dgm:pt modelId="{52DA6B21-9E89-4CCD-B709-6AF71CB39814}" type="sibTrans" cxnId="{D5779FE4-6770-43D2-B6EA-62A643A4B8B4}">
      <dgm:prSet/>
      <dgm:spPr/>
      <dgm:t>
        <a:bodyPr/>
        <a:lstStyle/>
        <a:p>
          <a:endParaRPr lang="zh-TW" altLang="en-US"/>
        </a:p>
      </dgm:t>
    </dgm:pt>
    <dgm:pt modelId="{63B2DD33-4570-4B24-B2DE-C3676B0C33D2}" type="pres">
      <dgm:prSet presAssocID="{97325BF0-8807-41F6-A7F8-7A004CE1294D}" presName="Name0" presStyleCnt="0">
        <dgm:presLayoutVars>
          <dgm:chMax val="4"/>
          <dgm:resizeHandles val="exact"/>
        </dgm:presLayoutVars>
      </dgm:prSet>
      <dgm:spPr/>
    </dgm:pt>
    <dgm:pt modelId="{4948B1B6-10AD-4A3C-AA22-4EA0C0B1FE47}" type="pres">
      <dgm:prSet presAssocID="{97325BF0-8807-41F6-A7F8-7A004CE1294D}" presName="ellipse" presStyleLbl="trBgShp" presStyleIdx="0" presStyleCnt="1"/>
      <dgm:spPr/>
    </dgm:pt>
    <dgm:pt modelId="{2929E876-055A-43B8-A155-BDAF3B22E658}" type="pres">
      <dgm:prSet presAssocID="{97325BF0-8807-41F6-A7F8-7A004CE1294D}" presName="arrow1" presStyleLbl="fgShp" presStyleIdx="0" presStyleCn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</dgm:pt>
    <dgm:pt modelId="{7BF4E5C9-0BD5-4E6A-A166-6FBEE189FA3F}" type="pres">
      <dgm:prSet presAssocID="{97325BF0-8807-41F6-A7F8-7A004CE1294D}" presName="rectangle" presStyleLbl="revTx" presStyleIdx="0" presStyleCnt="1" custScaleX="141487" custScaleY="119627" custLinFactNeighborX="4245" custLinFactNeighborY="24696">
        <dgm:presLayoutVars>
          <dgm:bulletEnabled val="1"/>
        </dgm:presLayoutVars>
      </dgm:prSet>
      <dgm:spPr/>
    </dgm:pt>
    <dgm:pt modelId="{46D39902-D3BD-49CA-8E84-501335071DD2}" type="pres">
      <dgm:prSet presAssocID="{10B671A7-FF8B-444A-908B-B30FB8451383}" presName="item1" presStyleLbl="node1" presStyleIdx="0" presStyleCnt="3">
        <dgm:presLayoutVars>
          <dgm:bulletEnabled val="1"/>
        </dgm:presLayoutVars>
      </dgm:prSet>
      <dgm:spPr/>
    </dgm:pt>
    <dgm:pt modelId="{032A12E4-4344-4C88-83AF-67854D41DBE1}" type="pres">
      <dgm:prSet presAssocID="{78A2A043-7032-43D1-A442-78CB0BEC6958}" presName="item2" presStyleLbl="node1" presStyleIdx="1" presStyleCnt="3">
        <dgm:presLayoutVars>
          <dgm:bulletEnabled val="1"/>
        </dgm:presLayoutVars>
      </dgm:prSet>
      <dgm:spPr/>
    </dgm:pt>
    <dgm:pt modelId="{CB6B2160-47DF-4580-825D-50161926CC0C}" type="pres">
      <dgm:prSet presAssocID="{93E45FC1-6E4D-4532-BBA5-31EDD6F1F58C}" presName="item3" presStyleLbl="node1" presStyleIdx="2" presStyleCnt="3">
        <dgm:presLayoutVars>
          <dgm:bulletEnabled val="1"/>
        </dgm:presLayoutVars>
      </dgm:prSet>
      <dgm:spPr/>
    </dgm:pt>
    <dgm:pt modelId="{8D82270B-F649-417E-974D-F4F746BAEB80}" type="pres">
      <dgm:prSet presAssocID="{97325BF0-8807-41F6-A7F8-7A004CE1294D}" presName="funnel" presStyleLbl="trAlignAcc1" presStyleIdx="0" presStyleCnt="1" custLinFactNeighborX="-840" custLinFactNeighborY="1239"/>
      <dgm:spPr>
        <a:ln>
          <a:solidFill>
            <a:schemeClr val="tx1"/>
          </a:solidFill>
        </a:ln>
      </dgm:spPr>
    </dgm:pt>
  </dgm:ptLst>
  <dgm:cxnLst>
    <dgm:cxn modelId="{3D43A918-C76F-4D56-962D-B3BBFE230716}" type="presOf" srcId="{C7379D46-6A31-4B9B-85AA-0356991D1FA0}" destId="{CB6B2160-47DF-4580-825D-50161926CC0C}" srcOrd="0" destOrd="0" presId="urn:microsoft.com/office/officeart/2005/8/layout/funnel1"/>
    <dgm:cxn modelId="{1BC9171E-6587-4147-833D-D9C31C5DF20F}" type="presOf" srcId="{97325BF0-8807-41F6-A7F8-7A004CE1294D}" destId="{63B2DD33-4570-4B24-B2DE-C3676B0C33D2}" srcOrd="0" destOrd="0" presId="urn:microsoft.com/office/officeart/2005/8/layout/funnel1"/>
    <dgm:cxn modelId="{9D5EA362-939D-45D1-8E7F-D214AD3A3DC0}" srcId="{97325BF0-8807-41F6-A7F8-7A004CE1294D}" destId="{10B671A7-FF8B-444A-908B-B30FB8451383}" srcOrd="1" destOrd="0" parTransId="{830A2AC6-FAD8-4013-8242-689057F4B704}" sibTransId="{5376EC8F-EF5F-4438-88AF-F44A83505062}"/>
    <dgm:cxn modelId="{9108A36E-7FD7-4382-8813-68755875E84B}" type="presOf" srcId="{78A2A043-7032-43D1-A442-78CB0BEC6958}" destId="{46D39902-D3BD-49CA-8E84-501335071DD2}" srcOrd="0" destOrd="0" presId="urn:microsoft.com/office/officeart/2005/8/layout/funnel1"/>
    <dgm:cxn modelId="{D67F2759-03F7-4105-AF3C-9B80203FE2CD}" srcId="{97325BF0-8807-41F6-A7F8-7A004CE1294D}" destId="{78A2A043-7032-43D1-A442-78CB0BEC6958}" srcOrd="2" destOrd="0" parTransId="{D04C549B-2AA1-43B3-9E35-CE516A5A228F}" sibTransId="{81372CF7-778A-4E39-989B-AAA2E2CC9488}"/>
    <dgm:cxn modelId="{B7E9285A-2F92-40EF-B4BA-B0E0B37148A9}" type="presOf" srcId="{93E45FC1-6E4D-4532-BBA5-31EDD6F1F58C}" destId="{7BF4E5C9-0BD5-4E6A-A166-6FBEE189FA3F}" srcOrd="0" destOrd="0" presId="urn:microsoft.com/office/officeart/2005/8/layout/funnel1"/>
    <dgm:cxn modelId="{890A2AAF-4472-45A1-B222-5ECBC4BC7033}" type="presOf" srcId="{10B671A7-FF8B-444A-908B-B30FB8451383}" destId="{032A12E4-4344-4C88-83AF-67854D41DBE1}" srcOrd="0" destOrd="0" presId="urn:microsoft.com/office/officeart/2005/8/layout/funnel1"/>
    <dgm:cxn modelId="{D5779FE4-6770-43D2-B6EA-62A643A4B8B4}" srcId="{97325BF0-8807-41F6-A7F8-7A004CE1294D}" destId="{93E45FC1-6E4D-4532-BBA5-31EDD6F1F58C}" srcOrd="3" destOrd="0" parTransId="{F942EAE6-85D9-420B-A568-22F77B4D81A7}" sibTransId="{52DA6B21-9E89-4CCD-B709-6AF71CB39814}"/>
    <dgm:cxn modelId="{925BD9E7-CB38-4F91-A9E0-8475BC376F4C}" srcId="{97325BF0-8807-41F6-A7F8-7A004CE1294D}" destId="{C7379D46-6A31-4B9B-85AA-0356991D1FA0}" srcOrd="0" destOrd="0" parTransId="{16954FBE-50DD-41D0-97CF-40D5F829BFFB}" sibTransId="{68F3A81A-A4E3-46F7-BACF-28B9DC02AA2B}"/>
    <dgm:cxn modelId="{E99AEC94-6447-41F1-ADEB-593228CCB60D}" type="presParOf" srcId="{63B2DD33-4570-4B24-B2DE-C3676B0C33D2}" destId="{4948B1B6-10AD-4A3C-AA22-4EA0C0B1FE47}" srcOrd="0" destOrd="0" presId="urn:microsoft.com/office/officeart/2005/8/layout/funnel1"/>
    <dgm:cxn modelId="{EACCFF4B-730D-413D-B64C-9FA30E80B34C}" type="presParOf" srcId="{63B2DD33-4570-4B24-B2DE-C3676B0C33D2}" destId="{2929E876-055A-43B8-A155-BDAF3B22E658}" srcOrd="1" destOrd="0" presId="urn:microsoft.com/office/officeart/2005/8/layout/funnel1"/>
    <dgm:cxn modelId="{27DAE2AF-B51B-48CC-AAC9-36F934C6745B}" type="presParOf" srcId="{63B2DD33-4570-4B24-B2DE-C3676B0C33D2}" destId="{7BF4E5C9-0BD5-4E6A-A166-6FBEE189FA3F}" srcOrd="2" destOrd="0" presId="urn:microsoft.com/office/officeart/2005/8/layout/funnel1"/>
    <dgm:cxn modelId="{F1FE8E91-44D7-467C-B487-F48D0B03D175}" type="presParOf" srcId="{63B2DD33-4570-4B24-B2DE-C3676B0C33D2}" destId="{46D39902-D3BD-49CA-8E84-501335071DD2}" srcOrd="3" destOrd="0" presId="urn:microsoft.com/office/officeart/2005/8/layout/funnel1"/>
    <dgm:cxn modelId="{196E1D10-0F55-4CFC-BDEB-3F4681033887}" type="presParOf" srcId="{63B2DD33-4570-4B24-B2DE-C3676B0C33D2}" destId="{032A12E4-4344-4C88-83AF-67854D41DBE1}" srcOrd="4" destOrd="0" presId="urn:microsoft.com/office/officeart/2005/8/layout/funnel1"/>
    <dgm:cxn modelId="{A47FFC65-1C90-40D5-97DE-84A812C4D4D9}" type="presParOf" srcId="{63B2DD33-4570-4B24-B2DE-C3676B0C33D2}" destId="{CB6B2160-47DF-4580-825D-50161926CC0C}" srcOrd="5" destOrd="0" presId="urn:microsoft.com/office/officeart/2005/8/layout/funnel1"/>
    <dgm:cxn modelId="{81E05D2F-D7BC-4AE0-951E-6239A7A06AC7}" type="presParOf" srcId="{63B2DD33-4570-4B24-B2DE-C3676B0C33D2}" destId="{8D82270B-F649-417E-974D-F4F746BAEB8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8B1B6-10AD-4A3C-AA22-4EA0C0B1FE47}">
      <dsp:nvSpPr>
        <dsp:cNvPr id="0" name=""/>
        <dsp:cNvSpPr/>
      </dsp:nvSpPr>
      <dsp:spPr>
        <a:xfrm>
          <a:off x="478444" y="197273"/>
          <a:ext cx="1748424" cy="6072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9E876-055A-43B8-A155-BDAF3B22E658}">
      <dsp:nvSpPr>
        <dsp:cNvPr id="0" name=""/>
        <dsp:cNvSpPr/>
      </dsp:nvSpPr>
      <dsp:spPr>
        <a:xfrm>
          <a:off x="1185946" y="1684111"/>
          <a:ext cx="338841" cy="216858"/>
        </a:xfrm>
        <a:prstGeom prst="downArrow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</dsp:sp>
    <dsp:sp modelId="{7BF4E5C9-0BD5-4E6A-A166-6FBEE189FA3F}">
      <dsp:nvSpPr>
        <dsp:cNvPr id="0" name=""/>
        <dsp:cNvSpPr/>
      </dsp:nvSpPr>
      <dsp:spPr>
        <a:xfrm>
          <a:off x="273808" y="1918111"/>
          <a:ext cx="2301202" cy="486415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>
              <a:solidFill>
                <a:schemeClr val="bg1"/>
              </a:solidFill>
            </a:rPr>
            <a:t>二次災害高風險區</a:t>
          </a:r>
        </a:p>
      </dsp:txBody>
      <dsp:txXfrm>
        <a:off x="273808" y="1918111"/>
        <a:ext cx="2301202" cy="486415"/>
      </dsp:txXfrm>
    </dsp:sp>
    <dsp:sp modelId="{46D39902-D3BD-49CA-8E84-501335071DD2}">
      <dsp:nvSpPr>
        <dsp:cNvPr id="0" name=""/>
        <dsp:cNvSpPr/>
      </dsp:nvSpPr>
      <dsp:spPr>
        <a:xfrm>
          <a:off x="1114112" y="851373"/>
          <a:ext cx="609915" cy="60991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Type C</a:t>
          </a:r>
          <a:endParaRPr lang="zh-TW" altLang="en-US" sz="1400" kern="1200" dirty="0"/>
        </a:p>
      </dsp:txBody>
      <dsp:txXfrm>
        <a:off x="1203432" y="940693"/>
        <a:ext cx="431275" cy="431275"/>
      </dsp:txXfrm>
    </dsp:sp>
    <dsp:sp modelId="{032A12E4-4344-4C88-83AF-67854D41DBE1}">
      <dsp:nvSpPr>
        <dsp:cNvPr id="0" name=""/>
        <dsp:cNvSpPr/>
      </dsp:nvSpPr>
      <dsp:spPr>
        <a:xfrm>
          <a:off x="677683" y="393801"/>
          <a:ext cx="609915" cy="60991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Type A</a:t>
          </a:r>
          <a:endParaRPr lang="zh-TW" altLang="en-US" sz="1400" kern="1200" dirty="0"/>
        </a:p>
      </dsp:txBody>
      <dsp:txXfrm>
        <a:off x="767003" y="483121"/>
        <a:ext cx="431275" cy="431275"/>
      </dsp:txXfrm>
    </dsp:sp>
    <dsp:sp modelId="{CB6B2160-47DF-4580-825D-50161926CC0C}">
      <dsp:nvSpPr>
        <dsp:cNvPr id="0" name=""/>
        <dsp:cNvSpPr/>
      </dsp:nvSpPr>
      <dsp:spPr>
        <a:xfrm>
          <a:off x="1301152" y="246337"/>
          <a:ext cx="609915" cy="60991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Type B</a:t>
          </a:r>
          <a:endParaRPr lang="zh-TW" altLang="en-US" sz="1400" kern="1200" dirty="0"/>
        </a:p>
      </dsp:txBody>
      <dsp:txXfrm>
        <a:off x="1390472" y="335657"/>
        <a:ext cx="431275" cy="431275"/>
      </dsp:txXfrm>
    </dsp:sp>
    <dsp:sp modelId="{8D82270B-F649-417E-974D-F4F746BAEB80}">
      <dsp:nvSpPr>
        <dsp:cNvPr id="0" name=""/>
        <dsp:cNvSpPr/>
      </dsp:nvSpPr>
      <dsp:spPr>
        <a:xfrm>
          <a:off x="390671" y="141535"/>
          <a:ext cx="1897514" cy="15180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2A904EA-B24B-FD49-A0AA-0B06D5EA7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20FBFE7-F866-8443-917D-2C1ACCD4B4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FD791978-C569-094A-9367-B384F6B17767}" type="datetimeFigureOut">
              <a:rPr kumimoji="1" lang="zh-TW" altLang="en-US" smtClean="0"/>
              <a:t>2026/4/2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DDFAE0F-54AA-CE45-B79D-4A5073EF17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114338-190D-D145-AB13-688BF68079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1BE1BB98-2AE9-AE41-A29D-B1BFAB87E93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1251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F707D8E-4A5F-4DA4-9C60-CC99EF0DBB44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18704E4B-6A4C-44AD-99DD-6CA77C6B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46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zh-TW" altLang="en-US" b="1" dirty="0"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04E4B-6A4C-44AD-99DD-6CA77C6BA593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1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E359F-FA29-F87D-B8A7-90E4DCDB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405AEDC-DC45-C892-615E-E5A13F850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2C67962-0D66-7BA9-8397-5705EEC72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zh-TW" altLang="en-US" b="1" dirty="0"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5C3C2A-9F84-426D-395F-3CBE01741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04E4B-6A4C-44AD-99DD-6CA77C6BA59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37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04E4B-6A4C-44AD-99DD-6CA77C6BA59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98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04E4B-6A4C-44AD-99DD-6CA77C6BA59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381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簡報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Gbackup2\專案0_推動\CURE\CURE_20_水保60\04_Execute\08_視覺設計\03_水保60logo\05_簡報\01_設計檔\水保60PPT_cs6_16-9內頁間隔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副標題 2">
            <a:extLst>
              <a:ext uri="{FF2B5EF4-FFF2-40B4-BE49-F238E27FC236}">
                <a16:creationId xmlns:a16="http://schemas.microsoft.com/office/drawing/2014/main" id="{E06A5483-9682-854B-8EE7-EBD62CC565B6}"/>
              </a:ext>
            </a:extLst>
          </p:cNvPr>
          <p:cNvSpPr txBox="1">
            <a:spLocks/>
          </p:cNvSpPr>
          <p:nvPr userDrawn="1"/>
        </p:nvSpPr>
        <p:spPr>
          <a:xfrm>
            <a:off x="3554343" y="5350269"/>
            <a:ext cx="5266928" cy="562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rgbClr val="F0BC0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zh-TW" alt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文字版面配置區 7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" y="1343559"/>
            <a:ext cx="11426413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dirty="0"/>
              <a:t>會議名稱</a:t>
            </a:r>
          </a:p>
        </p:txBody>
      </p:sp>
      <p:sp>
        <p:nvSpPr>
          <p:cNvPr id="11" name="文字版面配置區 7"/>
          <p:cNvSpPr>
            <a:spLocks noGrp="1"/>
          </p:cNvSpPr>
          <p:nvPr>
            <p:ph type="body" sz="quarter" idx="15" hasCustomPrompt="1"/>
          </p:nvPr>
        </p:nvSpPr>
        <p:spPr>
          <a:xfrm>
            <a:off x="335279" y="2670278"/>
            <a:ext cx="11426413" cy="7587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dirty="0"/>
              <a:t>簡報主題</a:t>
            </a:r>
          </a:p>
        </p:txBody>
      </p:sp>
      <p:sp>
        <p:nvSpPr>
          <p:cNvPr id="12" name="文字版面配置區 7"/>
          <p:cNvSpPr>
            <a:spLocks noGrp="1"/>
          </p:cNvSpPr>
          <p:nvPr>
            <p:ph type="body" sz="quarter" idx="16" hasCustomPrompt="1"/>
          </p:nvPr>
        </p:nvSpPr>
        <p:spPr>
          <a:xfrm>
            <a:off x="382793" y="4708239"/>
            <a:ext cx="11426413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kumimoji="1" lang="zh-TW" altLang="en-US" sz="3600" b="1" dirty="0"/>
              <a:t>○○○○○ 報告</a:t>
            </a:r>
            <a:endParaRPr kumimoji="1" lang="zh-TW" altLang="en-US" b="1" dirty="0"/>
          </a:p>
        </p:txBody>
      </p:sp>
      <p:sp>
        <p:nvSpPr>
          <p:cNvPr id="14" name="文字版面配置區 7"/>
          <p:cNvSpPr>
            <a:spLocks noGrp="1"/>
          </p:cNvSpPr>
          <p:nvPr>
            <p:ph type="body" sz="quarter" idx="17" hasCustomPrompt="1"/>
          </p:nvPr>
        </p:nvSpPr>
        <p:spPr>
          <a:xfrm>
            <a:off x="382792" y="5404607"/>
            <a:ext cx="11426413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kumimoji="1" lang="zh-TW" altLang="en-US" b="1" dirty="0"/>
              <a:t>○○○年○○月○○日</a:t>
            </a:r>
          </a:p>
        </p:txBody>
      </p:sp>
      <p:pic>
        <p:nvPicPr>
          <p:cNvPr id="2" name="Picture 2" descr="\\Gbackup2\專案0_推動\CURE\CURE_20_水保60\04_Execute\08_視覺設計\03_水保60logo\05_簡報\01_設計檔\水保60PPT_cs6-1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73830"/>
            <a:ext cx="3163888" cy="10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Gbackup2\專案0_推動\CURE\CURE_20_水保60\04_Execute\08_視覺設計\03_水保60logo\05_簡報\01_設計檔\水保60PPT_cs6-1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5" y="6469511"/>
            <a:ext cx="1080000" cy="1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 descr="一張含有 符號, 象徵物, 標誌, 商標 的圖片&#10;&#10;自動產生的描述">
            <a:extLst>
              <a:ext uri="{FF2B5EF4-FFF2-40B4-BE49-F238E27FC236}">
                <a16:creationId xmlns:a16="http://schemas.microsoft.com/office/drawing/2014/main" id="{BD594BC8-DFA4-81F1-65E3-D4230B2609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227875"/>
            <a:ext cx="2952000" cy="7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樣式一:純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Gbackup2\專案0_推動\CURE\CURE_20_水保60\04_Execute\08_視覺設計\03_水保60logo\05_簡報\01_設計檔\水保60PPT_cs6_16-9內頁間隔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610630"/>
            <a:ext cx="2743200" cy="24737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EC5F91-2014-44CD-A3CA-CEAF389CFA0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494" y="2423968"/>
            <a:ext cx="11125199" cy="32146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400" indent="0"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600" indent="0"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800" indent="0">
              <a:buNone/>
              <a:defRPr sz="3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壹、第一層</a:t>
            </a:r>
            <a:endParaRPr lang="en-US" altLang="zh-TW" dirty="0"/>
          </a:p>
          <a:p>
            <a:pPr lvl="0"/>
            <a:r>
              <a:rPr lang="zh-TW" altLang="en-US" dirty="0"/>
              <a:t>貳、第二層</a:t>
            </a:r>
            <a:endParaRPr lang="en-US" altLang="zh-TW" dirty="0"/>
          </a:p>
          <a:p>
            <a:pPr lvl="0"/>
            <a:r>
              <a:rPr lang="zh-TW" altLang="en-US" dirty="0"/>
              <a:t>參、第三層</a:t>
            </a:r>
            <a:endParaRPr lang="en-US" altLang="zh-TW" dirty="0"/>
          </a:p>
          <a:p>
            <a:pPr lvl="0"/>
            <a:r>
              <a:rPr lang="zh-TW" altLang="en-US" dirty="0"/>
              <a:t>肆、第四層</a:t>
            </a:r>
            <a:endParaRPr lang="en-US" altLang="zh-TW" dirty="0"/>
          </a:p>
          <a:p>
            <a:pPr lvl="0"/>
            <a:r>
              <a:rPr lang="zh-TW" altLang="en-US" dirty="0"/>
              <a:t>伍、第五層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>
          <a:xfrm>
            <a:off x="636494" y="914400"/>
            <a:ext cx="11125199" cy="110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pic>
        <p:nvPicPr>
          <p:cNvPr id="12" name="Picture 6" descr="\\Gbackup2\專案0_推動\CURE\CURE_20_水保60\04_Execute\08_視覺設計\03_水保60logo\05_簡報\01_設計檔\水保60PPT_cs6-1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5" y="6657772"/>
            <a:ext cx="1080000" cy="1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 descr="一張含有 符號, 象徵物, 標誌, 商標 的圖片&#10;&#10;自動產生的描述">
            <a:extLst>
              <a:ext uri="{FF2B5EF4-FFF2-40B4-BE49-F238E27FC236}">
                <a16:creationId xmlns:a16="http://schemas.microsoft.com/office/drawing/2014/main" id="{DFA38F19-12A9-88C6-CC66-947C40FC07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0" y="6403"/>
            <a:ext cx="2210915" cy="5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049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簡報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" y="0"/>
            <a:ext cx="1218946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4598893" y="6126782"/>
            <a:ext cx="3155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zh-TW" altLang="en-US" sz="1600" dirty="0"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農業部農村發展及水土保持署</a:t>
            </a:r>
            <a:endParaRPr lang="en-US" altLang="zh-TW" sz="1600" dirty="0">
              <a:solidFill>
                <a:schemeClr val="tx1"/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  <a:p>
            <a:pPr algn="ctr">
              <a:spcBef>
                <a:spcPts val="0"/>
              </a:spcBef>
            </a:pPr>
            <a:r>
              <a:rPr lang="zh-TW" altLang="en-US" sz="1600" dirty="0">
                <a:solidFill>
                  <a:schemeClr val="tx1"/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與您一起打拼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1933278"/>
            <a:ext cx="122081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23A1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 告 完 畢 </a:t>
            </a:r>
            <a:br>
              <a:rPr lang="en-US" altLang="zh-TW" sz="6600" b="1" dirty="0">
                <a:solidFill>
                  <a:srgbClr val="23A1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>
                <a:solidFill>
                  <a:srgbClr val="23A18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 請 指 教</a:t>
            </a:r>
          </a:p>
        </p:txBody>
      </p:sp>
      <p:pic>
        <p:nvPicPr>
          <p:cNvPr id="4" name="圖片 3" descr="一張含有 文字, 圓形, 象徵物, 標誌 的圖片&#10;&#10;自動產生的描述">
            <a:extLst>
              <a:ext uri="{FF2B5EF4-FFF2-40B4-BE49-F238E27FC236}">
                <a16:creationId xmlns:a16="http://schemas.microsoft.com/office/drawing/2014/main" id="{9FE764E9-8F00-8F44-F9C5-6D7D64865F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1553" y="6040703"/>
            <a:ext cx="746044" cy="7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9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簡報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" y="0"/>
            <a:ext cx="12189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6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5E65AA1-F035-EDD1-4BD9-1914593E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5F91-2014-44CD-A3CA-CEAF389CFA05}" type="slidenum">
              <a:rPr lang="zh-TW" altLang="en-US" smtClean="0">
                <a:latin typeface="+mj-lt"/>
              </a:rPr>
              <a:pPr/>
              <a:t>0</a:t>
            </a:fld>
            <a:endParaRPr lang="zh-TW" altLang="en-US" dirty="0">
              <a:latin typeface="+mj-lt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2F9F3A2-7406-8FC7-CF27-BB2B5EBBDB52}"/>
              </a:ext>
            </a:extLst>
          </p:cNvPr>
          <p:cNvSpPr txBox="1"/>
          <p:nvPr/>
        </p:nvSpPr>
        <p:spPr>
          <a:xfrm>
            <a:off x="150846" y="841610"/>
            <a:ext cx="118903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800" b="1" dirty="0">
                <a:solidFill>
                  <a:srgbClr val="002060"/>
                </a:solidFill>
                <a:latin typeface="+mj-lt"/>
                <a:ea typeface="+mj-ea"/>
              </a:rPr>
              <a:t>113</a:t>
            </a:r>
            <a:r>
              <a:rPr lang="zh-TW" altLang="en-US" sz="2800" b="1" dirty="0">
                <a:solidFill>
                  <a:srgbClr val="002060"/>
                </a:solidFill>
                <a:latin typeface="+mj-lt"/>
                <a:ea typeface="+mj-ea"/>
              </a:rPr>
              <a:t>年</a:t>
            </a:r>
            <a:r>
              <a:rPr lang="en-US" altLang="zh-TW" sz="2800" b="1" dirty="0">
                <a:solidFill>
                  <a:srgbClr val="002060"/>
                </a:solidFill>
                <a:latin typeface="+mj-lt"/>
                <a:ea typeface="+mj-ea"/>
              </a:rPr>
              <a:t>0403</a:t>
            </a:r>
            <a:r>
              <a:rPr lang="zh-TW" altLang="en-US" sz="2800" b="1" dirty="0">
                <a:solidFill>
                  <a:srgbClr val="002060"/>
                </a:solidFill>
                <a:latin typeface="+mj-lt"/>
                <a:ea typeface="+mj-ea"/>
              </a:rPr>
              <a:t>地震、凱米、山陀兒、康芮、</a:t>
            </a:r>
            <a:r>
              <a:rPr lang="en-US" altLang="zh-TW" sz="2800" b="1" dirty="0">
                <a:solidFill>
                  <a:srgbClr val="002060"/>
                </a:solidFill>
                <a:latin typeface="+mj-lt"/>
              </a:rPr>
              <a:t>114</a:t>
            </a:r>
            <a:r>
              <a:rPr lang="zh-TW" altLang="en-US" sz="2800" b="1" dirty="0">
                <a:solidFill>
                  <a:srgbClr val="002060"/>
                </a:solidFill>
                <a:latin typeface="+mj-lt"/>
              </a:rPr>
              <a:t>年</a:t>
            </a:r>
            <a:r>
              <a:rPr lang="zh-TW" altLang="en-US" sz="2800" b="1" dirty="0">
                <a:solidFill>
                  <a:srgbClr val="002060"/>
                </a:solidFill>
                <a:latin typeface="+mj-lt"/>
                <a:ea typeface="+mj-ea"/>
              </a:rPr>
              <a:t>丹娜絲颱風、</a:t>
            </a:r>
            <a:r>
              <a:rPr lang="en-US" altLang="zh-TW" sz="2800" b="1" dirty="0">
                <a:solidFill>
                  <a:srgbClr val="002060"/>
                </a:solidFill>
                <a:latin typeface="+mj-lt"/>
                <a:ea typeface="+mj-ea"/>
              </a:rPr>
              <a:t>0728</a:t>
            </a:r>
            <a:r>
              <a:rPr lang="zh-TW" altLang="en-US" sz="2800" b="1" dirty="0">
                <a:solidFill>
                  <a:srgbClr val="002060"/>
                </a:solidFill>
                <a:latin typeface="+mj-lt"/>
                <a:ea typeface="+mj-ea"/>
              </a:rPr>
              <a:t>豪雨等災害事件引發多起土砂災害，為避免已發生災害地區遭遇二次災害，農村水保署建立</a:t>
            </a:r>
            <a:r>
              <a:rPr lang="zh-TW" altLang="zh-TW" sz="2800" b="1" dirty="0">
                <a:solidFill>
                  <a:srgbClr val="0000FF"/>
                </a:solidFill>
                <a:latin typeface="+mj-lt"/>
                <a:ea typeface="+mj-ea"/>
              </a:rPr>
              <a:t>二次災害高風險區計</a:t>
            </a:r>
            <a:r>
              <a:rPr lang="en-US" altLang="zh-TW" sz="2800" b="1" dirty="0">
                <a:solidFill>
                  <a:srgbClr val="0000FF"/>
                </a:solidFill>
                <a:latin typeface="+mj-lt"/>
                <a:ea typeface="+mj-ea"/>
              </a:rPr>
              <a:t>42</a:t>
            </a:r>
            <a:r>
              <a:rPr lang="zh-TW" altLang="en-US" sz="2800" b="1" dirty="0">
                <a:solidFill>
                  <a:srgbClr val="0000FF"/>
                </a:solidFill>
                <a:latin typeface="+mj-lt"/>
                <a:ea typeface="+mj-ea"/>
              </a:rPr>
              <a:t>處</a:t>
            </a:r>
            <a:r>
              <a:rPr lang="zh-TW" altLang="en-US" sz="2800" b="1" dirty="0">
                <a:solidFill>
                  <a:srgbClr val="002060"/>
                </a:solidFill>
                <a:latin typeface="+mj-lt"/>
                <a:ea typeface="+mj-ea"/>
              </a:rPr>
              <a:t>，相關資訊於</a:t>
            </a:r>
            <a:r>
              <a:rPr lang="zh-TW" altLang="en-US" sz="2800" b="1" u="sng" dirty="0">
                <a:solidFill>
                  <a:srgbClr val="FF0000"/>
                </a:solidFill>
                <a:latin typeface="+mj-lt"/>
                <a:ea typeface="+mj-ea"/>
              </a:rPr>
              <a:t>土石流及大規模崩塌防災資訊網、</a:t>
            </a:r>
            <a:r>
              <a:rPr lang="en-US" altLang="zh-TW" sz="2800" b="1" u="sng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  <a:r>
              <a:rPr lang="en-US" altLang="zh-TW" sz="2800" b="1" u="sng" dirty="0" err="1">
                <a:solidFill>
                  <a:srgbClr val="FF0000"/>
                </a:solidFill>
                <a:latin typeface="+mj-lt"/>
                <a:ea typeface="+mj-ea"/>
              </a:rPr>
              <a:t>BigGIS</a:t>
            </a:r>
            <a:r>
              <a:rPr lang="zh-TW" altLang="en-US" sz="2800" b="1" u="sng" dirty="0">
                <a:solidFill>
                  <a:srgbClr val="FF0000"/>
                </a:solidFill>
                <a:latin typeface="+mj-lt"/>
                <a:ea typeface="+mj-ea"/>
              </a:rPr>
              <a:t>平台</a:t>
            </a:r>
            <a:r>
              <a:rPr lang="zh-TW" altLang="en-US" sz="2800" b="1" dirty="0">
                <a:solidFill>
                  <a:srgbClr val="002060"/>
                </a:solidFill>
                <a:latin typeface="+mj-lt"/>
                <a:ea typeface="+mj-ea"/>
              </a:rPr>
              <a:t>公開及共享。</a:t>
            </a:r>
          </a:p>
        </p:txBody>
      </p:sp>
      <p:sp>
        <p:nvSpPr>
          <p:cNvPr id="3" name="文字版面配置區 3">
            <a:extLst>
              <a:ext uri="{FF2B5EF4-FFF2-40B4-BE49-F238E27FC236}">
                <a16:creationId xmlns:a16="http://schemas.microsoft.com/office/drawing/2014/main" id="{4873E305-270A-54BA-3BB7-4BA2AC204B20}"/>
              </a:ext>
            </a:extLst>
          </p:cNvPr>
          <p:cNvSpPr txBox="1">
            <a:spLocks/>
          </p:cNvSpPr>
          <p:nvPr/>
        </p:nvSpPr>
        <p:spPr>
          <a:xfrm>
            <a:off x="108232" y="288290"/>
            <a:ext cx="11736573" cy="706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二次災害高風險區影響範圍圖</a:t>
            </a:r>
          </a:p>
        </p:txBody>
      </p:sp>
      <p:sp>
        <p:nvSpPr>
          <p:cNvPr id="31" name="文字版面配置區 3">
            <a:extLst>
              <a:ext uri="{FF2B5EF4-FFF2-40B4-BE49-F238E27FC236}">
                <a16:creationId xmlns:a16="http://schemas.microsoft.com/office/drawing/2014/main" id="{C2061D74-862B-42B8-A79F-7D128910B51D}"/>
              </a:ext>
            </a:extLst>
          </p:cNvPr>
          <p:cNvSpPr txBox="1">
            <a:spLocks/>
          </p:cNvSpPr>
          <p:nvPr/>
        </p:nvSpPr>
        <p:spPr>
          <a:xfrm>
            <a:off x="10297618" y="214009"/>
            <a:ext cx="1833016" cy="397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600" b="1" dirty="0">
                <a:latin typeface="+mj-lt"/>
                <a:ea typeface="微軟正黑體" panose="020B0604030504040204" pitchFamily="34" charset="-120"/>
              </a:rPr>
              <a:t>1150401</a:t>
            </a:r>
            <a:r>
              <a:rPr lang="zh-TW" altLang="en-US" sz="2600" b="1" dirty="0">
                <a:latin typeface="+mj-lt"/>
                <a:ea typeface="微軟正黑體" panose="020B0604030504040204" pitchFamily="34" charset="-120"/>
              </a:rPr>
              <a:t>版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C431929D-5271-CF50-1D46-68494E74B41E}"/>
              </a:ext>
            </a:extLst>
          </p:cNvPr>
          <p:cNvGrpSpPr/>
          <p:nvPr/>
        </p:nvGrpSpPr>
        <p:grpSpPr>
          <a:xfrm>
            <a:off x="6066864" y="2764367"/>
            <a:ext cx="6037901" cy="3690754"/>
            <a:chOff x="6840658" y="3028831"/>
            <a:chExt cx="5320157" cy="325202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9F9D391-735F-6787-61AC-1D1BB85EA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40658" y="3028831"/>
              <a:ext cx="5320157" cy="32520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60EACA9F-CEBA-4725-AFA0-87A193AAA27D}"/>
                </a:ext>
              </a:extLst>
            </p:cNvPr>
            <p:cNvGrpSpPr/>
            <p:nvPr/>
          </p:nvGrpSpPr>
          <p:grpSpPr>
            <a:xfrm>
              <a:off x="7385686" y="3161854"/>
              <a:ext cx="597792" cy="1815738"/>
              <a:chOff x="7499089" y="2768082"/>
              <a:chExt cx="597792" cy="1815738"/>
            </a:xfrm>
          </p:grpSpPr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8ABBF80-0D3D-4866-9785-FF62E43D8745}"/>
                  </a:ext>
                </a:extLst>
              </p:cNvPr>
              <p:cNvSpPr txBox="1"/>
              <p:nvPr/>
            </p:nvSpPr>
            <p:spPr>
              <a:xfrm>
                <a:off x="7499089" y="2768082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>
                    <a:solidFill>
                      <a:srgbClr val="ED1720"/>
                    </a:solidFill>
                    <a:latin typeface="+mj-ea"/>
                    <a:ea typeface="+mj-ea"/>
                  </a:rPr>
                  <a:t>1</a:t>
                </a:r>
                <a:endParaRPr lang="zh-TW" altLang="en-US" sz="2000" b="1" dirty="0">
                  <a:solidFill>
                    <a:srgbClr val="ED172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2F1893CB-8DC4-49B4-9515-C43EBEDFAF6F}"/>
                  </a:ext>
                </a:extLst>
              </p:cNvPr>
              <p:cNvSpPr txBox="1"/>
              <p:nvPr/>
            </p:nvSpPr>
            <p:spPr>
              <a:xfrm>
                <a:off x="7759929" y="4183710"/>
                <a:ext cx="336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>
                    <a:solidFill>
                      <a:srgbClr val="ED1720"/>
                    </a:solidFill>
                    <a:latin typeface="+mj-ea"/>
                    <a:ea typeface="+mj-ea"/>
                  </a:rPr>
                  <a:t>2</a:t>
                </a:r>
                <a:endParaRPr lang="zh-TW" altLang="en-US" sz="2000" b="1" dirty="0">
                  <a:solidFill>
                    <a:srgbClr val="ED1720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2BEB4A5C-D775-03C0-E442-07C3D244AA8C}"/>
              </a:ext>
            </a:extLst>
          </p:cNvPr>
          <p:cNvGrpSpPr/>
          <p:nvPr/>
        </p:nvGrpSpPr>
        <p:grpSpPr>
          <a:xfrm>
            <a:off x="71640" y="2764367"/>
            <a:ext cx="5984950" cy="3690755"/>
            <a:chOff x="71640" y="2764367"/>
            <a:chExt cx="5984950" cy="369075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A9E0668-ABF4-F9BF-472E-C6EBAB2B9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1935"/>
            <a:stretch>
              <a:fillRect/>
            </a:stretch>
          </p:blipFill>
          <p:spPr>
            <a:xfrm>
              <a:off x="71640" y="2764367"/>
              <a:ext cx="5984950" cy="36907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431FD97-CAD1-0B95-A747-B9BEB9D0A987}"/>
                </a:ext>
              </a:extLst>
            </p:cNvPr>
            <p:cNvSpPr/>
            <p:nvPr/>
          </p:nvSpPr>
          <p:spPr>
            <a:xfrm>
              <a:off x="1016001" y="2941433"/>
              <a:ext cx="1130300" cy="309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5E14C1-B909-9256-A4CA-8DEA3ACB0F34}"/>
                </a:ext>
              </a:extLst>
            </p:cNvPr>
            <p:cNvSpPr/>
            <p:nvPr/>
          </p:nvSpPr>
          <p:spPr>
            <a:xfrm>
              <a:off x="1160979" y="3658383"/>
              <a:ext cx="852755" cy="1643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D87185E-6004-022A-DA8F-9E3FEC62F050}"/>
                </a:ext>
              </a:extLst>
            </p:cNvPr>
            <p:cNvSpPr/>
            <p:nvPr/>
          </p:nvSpPr>
          <p:spPr>
            <a:xfrm>
              <a:off x="4648200" y="5705567"/>
              <a:ext cx="1328319" cy="21898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F1A1AF1-AE4F-666F-3646-B61184F7D683}"/>
                </a:ext>
              </a:extLst>
            </p:cNvPr>
            <p:cNvSpPr txBox="1"/>
            <p:nvPr/>
          </p:nvSpPr>
          <p:spPr>
            <a:xfrm>
              <a:off x="729412" y="2911557"/>
              <a:ext cx="3518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800" b="1" dirty="0">
                  <a:solidFill>
                    <a:srgbClr val="FF0000"/>
                  </a:solidFill>
                  <a:latin typeface="+mj-lt"/>
                  <a:ea typeface="+mj-ea"/>
                </a:rPr>
                <a:t>1</a:t>
              </a:r>
              <a:endParaRPr lang="zh-TW" altLang="en-US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98768A53-BBCE-2B2B-058D-1F7C16D2CCB7}"/>
                </a:ext>
              </a:extLst>
            </p:cNvPr>
            <p:cNvSpPr txBox="1"/>
            <p:nvPr/>
          </p:nvSpPr>
          <p:spPr>
            <a:xfrm>
              <a:off x="905356" y="3555910"/>
              <a:ext cx="3518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800" b="1" dirty="0">
                  <a:solidFill>
                    <a:srgbClr val="FF0000"/>
                  </a:solidFill>
                  <a:latin typeface="+mj-lt"/>
                  <a:ea typeface="+mj-ea"/>
                </a:rPr>
                <a:t>2</a:t>
              </a:r>
              <a:endParaRPr lang="zh-TW" altLang="en-US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B85975F-ABB2-7BA8-6BAD-CACE570A02E5}"/>
                </a:ext>
              </a:extLst>
            </p:cNvPr>
            <p:cNvSpPr txBox="1"/>
            <p:nvPr/>
          </p:nvSpPr>
          <p:spPr>
            <a:xfrm>
              <a:off x="4378504" y="5630392"/>
              <a:ext cx="3518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800" b="1" dirty="0">
                  <a:solidFill>
                    <a:srgbClr val="FF0000"/>
                  </a:solidFill>
                  <a:latin typeface="+mj-lt"/>
                  <a:ea typeface="+mj-ea"/>
                </a:rPr>
                <a:t>3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258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9006C-5B3F-0C3F-F739-D08447DCE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1239F20-D033-08CF-3929-5E7D79D9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5F91-2014-44CD-A3CA-CEAF389CFA05}" type="slidenum">
              <a:rPr lang="zh-TW" altLang="en-US" smtClean="0">
                <a:latin typeface="+mj-lt"/>
              </a:rPr>
              <a:pPr/>
              <a:t>1</a:t>
            </a:fld>
            <a:endParaRPr lang="zh-TW" altLang="en-US" dirty="0">
              <a:latin typeface="+mj-lt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0661AB0-EAE9-15BD-BE16-791FB770116F}"/>
              </a:ext>
            </a:extLst>
          </p:cNvPr>
          <p:cNvSpPr txBox="1"/>
          <p:nvPr/>
        </p:nvSpPr>
        <p:spPr>
          <a:xfrm>
            <a:off x="146050" y="951477"/>
            <a:ext cx="8709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截至 </a:t>
            </a:r>
            <a:r>
              <a:rPr lang="en-US" altLang="zh-TW" sz="28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115/3/31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止</a:t>
            </a:r>
            <a:r>
              <a:rPr lang="zh-TW" altLang="en-US" sz="28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，</a:t>
            </a:r>
            <a:r>
              <a:rPr lang="zh-TW" altLang="en-US" sz="2800" b="1" dirty="0">
                <a:highlight>
                  <a:srgbClr val="FFFFFF"/>
                </a:highlight>
                <a:ea typeface="微軟正黑體" panose="020B0604030504040204" pitchFamily="34" charset="-120"/>
              </a:rPr>
              <a:t>二次災害高風險區</a:t>
            </a:r>
            <a:r>
              <a:rPr lang="zh-TW" altLang="en-US" sz="2800" b="1" dirty="0"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計有</a:t>
            </a:r>
            <a:r>
              <a:rPr lang="en-US" altLang="zh-TW" sz="2800" b="1" dirty="0">
                <a:solidFill>
                  <a:srgbClr val="0000FF"/>
                </a:solidFill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42</a:t>
            </a:r>
            <a:r>
              <a:rPr lang="zh-TW" altLang="en-US" sz="2800" b="1" dirty="0"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處</a:t>
            </a:r>
            <a:endParaRPr lang="en-US" altLang="zh-TW" sz="2800" b="1" dirty="0">
              <a:highlight>
                <a:srgbClr val="FFFFFF"/>
              </a:highlight>
              <a:latin typeface="+mj-lt"/>
              <a:cs typeface="Arial" panose="020B0604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TW" sz="2800" b="1" dirty="0">
                <a:solidFill>
                  <a:srgbClr val="0000FF"/>
                </a:solidFill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Type A</a:t>
            </a:r>
            <a:r>
              <a:rPr lang="zh-TW" altLang="en-US" sz="2800" b="1" dirty="0">
                <a:solidFill>
                  <a:srgbClr val="0000FF"/>
                </a:solidFill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zh-TW" altLang="en-US" sz="2800" b="1" dirty="0"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既有潛勢溪流 </a:t>
            </a:r>
            <a:r>
              <a:rPr lang="en-US" altLang="zh-TW" sz="2800" b="1" dirty="0">
                <a:solidFill>
                  <a:srgbClr val="0000FF"/>
                </a:solidFill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28 </a:t>
            </a:r>
            <a:r>
              <a:rPr lang="zh-TW" altLang="en-US" sz="2800" b="1" dirty="0"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處</a:t>
            </a:r>
            <a:endParaRPr lang="en-US" altLang="zh-TW" sz="2800" b="1" dirty="0">
              <a:highlight>
                <a:srgbClr val="FFFFFF"/>
              </a:highlight>
              <a:latin typeface="+mj-lt"/>
              <a:cs typeface="Arial" panose="020B0604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TW" sz="28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Type C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zh-TW" altLang="en-US" sz="2800" b="1" dirty="0"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災後</a:t>
            </a:r>
            <a:r>
              <a:rPr lang="zh-TW" altLang="en-US" sz="2800" b="1" i="0" dirty="0">
                <a:effectLst/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土砂敏感區 </a:t>
            </a:r>
            <a:r>
              <a:rPr lang="en-US" altLang="zh-TW" sz="2800" b="1" dirty="0">
                <a:solidFill>
                  <a:srgbClr val="0000FF"/>
                </a:solidFill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14 </a:t>
            </a:r>
            <a:r>
              <a:rPr lang="zh-TW" altLang="en-US" sz="2800" b="1" dirty="0">
                <a:highlight>
                  <a:srgbClr val="FFFFFF"/>
                </a:highlight>
                <a:latin typeface="+mj-lt"/>
                <a:cs typeface="Arial" panose="020B0604020202020204" pitchFamily="34" charset="0"/>
              </a:rPr>
              <a:t>處</a:t>
            </a:r>
            <a:endParaRPr lang="zh-TW" altLang="en-US" sz="2800" b="1" i="0" dirty="0">
              <a:effectLst/>
              <a:highlight>
                <a:srgbClr val="FFFFFF"/>
              </a:highlight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6E091ED-9394-36AC-5F7D-8686F4C9E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43043"/>
              </p:ext>
            </p:extLst>
          </p:nvPr>
        </p:nvGraphicFramePr>
        <p:xfrm>
          <a:off x="146050" y="2970351"/>
          <a:ext cx="11899896" cy="3574833"/>
        </p:xfrm>
        <a:graphic>
          <a:graphicData uri="http://schemas.openxmlformats.org/drawingml/2006/table">
            <a:tbl>
              <a:tblPr firstRow="1" bandRow="1">
                <a:solidFill>
                  <a:srgbClr val="92D050"/>
                </a:solidFill>
                <a:tableStyleId>{5C22544A-7EE6-4342-B048-85BDC9FD1C3A}</a:tableStyleId>
              </a:tblPr>
              <a:tblGrid>
                <a:gridCol w="512483">
                  <a:extLst>
                    <a:ext uri="{9D8B030D-6E8A-4147-A177-3AD203B41FA5}">
                      <a16:colId xmlns:a16="http://schemas.microsoft.com/office/drawing/2014/main" val="280775411"/>
                    </a:ext>
                  </a:extLst>
                </a:gridCol>
                <a:gridCol w="1017037">
                  <a:extLst>
                    <a:ext uri="{9D8B030D-6E8A-4147-A177-3AD203B41FA5}">
                      <a16:colId xmlns:a16="http://schemas.microsoft.com/office/drawing/2014/main" val="4027518569"/>
                    </a:ext>
                  </a:extLst>
                </a:gridCol>
                <a:gridCol w="690465">
                  <a:extLst>
                    <a:ext uri="{9D8B030D-6E8A-4147-A177-3AD203B41FA5}">
                      <a16:colId xmlns:a16="http://schemas.microsoft.com/office/drawing/2014/main" val="2855318310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val="3537258850"/>
                    </a:ext>
                  </a:extLst>
                </a:gridCol>
                <a:gridCol w="755780">
                  <a:extLst>
                    <a:ext uri="{9D8B030D-6E8A-4147-A177-3AD203B41FA5}">
                      <a16:colId xmlns:a16="http://schemas.microsoft.com/office/drawing/2014/main" val="810811395"/>
                    </a:ext>
                  </a:extLst>
                </a:gridCol>
                <a:gridCol w="1422351">
                  <a:extLst>
                    <a:ext uri="{9D8B030D-6E8A-4147-A177-3AD203B41FA5}">
                      <a16:colId xmlns:a16="http://schemas.microsoft.com/office/drawing/2014/main" val="2021134769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6709893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009309431"/>
                    </a:ext>
                  </a:extLst>
                </a:gridCol>
                <a:gridCol w="879175">
                  <a:extLst>
                    <a:ext uri="{9D8B030D-6E8A-4147-A177-3AD203B41FA5}">
                      <a16:colId xmlns:a16="http://schemas.microsoft.com/office/drawing/2014/main" val="936621961"/>
                    </a:ext>
                  </a:extLst>
                </a:gridCol>
                <a:gridCol w="622286">
                  <a:extLst>
                    <a:ext uri="{9D8B030D-6E8A-4147-A177-3AD203B41FA5}">
                      <a16:colId xmlns:a16="http://schemas.microsoft.com/office/drawing/2014/main" val="2939667788"/>
                    </a:ext>
                  </a:extLst>
                </a:gridCol>
                <a:gridCol w="622286">
                  <a:extLst>
                    <a:ext uri="{9D8B030D-6E8A-4147-A177-3AD203B41FA5}">
                      <a16:colId xmlns:a16="http://schemas.microsoft.com/office/drawing/2014/main" val="4071605918"/>
                    </a:ext>
                  </a:extLst>
                </a:gridCol>
                <a:gridCol w="622286">
                  <a:extLst>
                    <a:ext uri="{9D8B030D-6E8A-4147-A177-3AD203B41FA5}">
                      <a16:colId xmlns:a16="http://schemas.microsoft.com/office/drawing/2014/main" val="1028253337"/>
                    </a:ext>
                  </a:extLst>
                </a:gridCol>
              </a:tblGrid>
              <a:tr h="2878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項次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編號</a:t>
                      </a:r>
                      <a:endParaRPr lang="zh-TW" altLang="en-US" sz="14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縣市</a:t>
                      </a:r>
                      <a:endParaRPr lang="zh-TW" altLang="en-US" sz="14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鄉鎮市區</a:t>
                      </a:r>
                      <a:endParaRPr lang="zh-TW" altLang="en-US" sz="14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村里</a:t>
                      </a:r>
                      <a:endParaRPr lang="zh-TW" altLang="en-US" sz="14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地標</a:t>
                      </a:r>
                      <a:endParaRPr lang="zh-TW" altLang="en-US" sz="14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Type</a:t>
                      </a:r>
                      <a:endParaRPr lang="en-US" sz="14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先期告警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zh-TW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分類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現行降雨注意值</a:t>
                      </a:r>
                      <a:r>
                        <a:rPr lang="en-US" altLang="zh-TW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mm)</a:t>
                      </a: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extLst>
                  <a:ext uri="{0D108BD9-81ED-4DB2-BD59-A6C34878D82A}">
                    <a16:rowId xmlns:a16="http://schemas.microsoft.com/office/drawing/2014/main" val="1631376948"/>
                  </a:ext>
                </a:extLst>
              </a:tr>
              <a:tr h="282473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1hr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3hr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6hr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84640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SL0001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崇德村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崇德車站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花蓮地震納入災後土砂敏感區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708751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SL0002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崇德村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崇德車站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花蓮地震納入災後土砂敏感區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8076744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SL0003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崇德村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崇德國小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花蓮地震納入災後土砂敏感區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285239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U113-3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崇德村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崇德車站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花蓮地震納入土砂敏感區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9851580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SL0006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富世村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東部發電廠立霧廠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花蓮地震納入災後土砂敏感區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428272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和平村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和仁車站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花蓮地震新增土石流潛勢溪流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512320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崇德村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崇德公墓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花蓮地震新增土石流潛勢溪流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2245109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景美村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三棧國小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花蓮地震新增土石流潛勢溪流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Type A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微軟正黑體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8647080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景美村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加灣橋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花蓮地震新增土石流潛勢溪流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628872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SL0011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水源村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石壁街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花蓮地震納入災後土砂敏感區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5570962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SL0012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豐濱鄉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新社村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新豐隧道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花蓮地震納入災後土砂敏感區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349281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SL0016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秀林鄉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富世村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太魯閣山月村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0403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花蓮地震納入災後土砂敏感區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8782248"/>
                  </a:ext>
                </a:extLst>
              </a:tr>
              <a:tr h="231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高市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高雄市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茂林區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茂林里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情人谷瀑布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年凱米颱風新增土石流潛勢溪流</a:t>
                      </a:r>
                      <a:endParaRPr lang="en-US" altLang="zh-TW" sz="120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8059547"/>
                  </a:ext>
                </a:extLst>
              </a:tr>
            </a:tbl>
          </a:graphicData>
        </a:graphic>
      </p:graphicFrame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345A647-47DD-AB69-67FA-99927268BA5B}"/>
              </a:ext>
            </a:extLst>
          </p:cNvPr>
          <p:cNvSpPr txBox="1">
            <a:spLocks/>
          </p:cNvSpPr>
          <p:nvPr/>
        </p:nvSpPr>
        <p:spPr>
          <a:xfrm>
            <a:off x="227712" y="270235"/>
            <a:ext cx="11736573" cy="600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42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處二次災害高風險區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(1/2)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D1DE517-2935-7363-60F2-CAA55CD70BA7}"/>
              </a:ext>
            </a:extLst>
          </p:cNvPr>
          <p:cNvGraphicFramePr>
            <a:graphicFrameLocks noGrp="1"/>
          </p:cNvGraphicFramePr>
          <p:nvPr/>
        </p:nvGraphicFramePr>
        <p:xfrm>
          <a:off x="8765330" y="888896"/>
          <a:ext cx="3280616" cy="2011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05287">
                  <a:extLst>
                    <a:ext uri="{9D8B030D-6E8A-4147-A177-3AD203B41FA5}">
                      <a16:colId xmlns:a16="http://schemas.microsoft.com/office/drawing/2014/main" val="2844217685"/>
                    </a:ext>
                  </a:extLst>
                </a:gridCol>
                <a:gridCol w="735021">
                  <a:extLst>
                    <a:ext uri="{9D8B030D-6E8A-4147-A177-3AD203B41FA5}">
                      <a16:colId xmlns:a16="http://schemas.microsoft.com/office/drawing/2014/main" val="3919322603"/>
                    </a:ext>
                  </a:extLst>
                </a:gridCol>
                <a:gridCol w="905287">
                  <a:extLst>
                    <a:ext uri="{9D8B030D-6E8A-4147-A177-3AD203B41FA5}">
                      <a16:colId xmlns:a16="http://schemas.microsoft.com/office/drawing/2014/main" val="1280188921"/>
                    </a:ext>
                  </a:extLst>
                </a:gridCol>
                <a:gridCol w="735021">
                  <a:extLst>
                    <a:ext uri="{9D8B030D-6E8A-4147-A177-3AD203B41FA5}">
                      <a16:colId xmlns:a16="http://schemas.microsoft.com/office/drawing/2014/main" val="2745186798"/>
                    </a:ext>
                  </a:extLst>
                </a:gridCol>
              </a:tblGrid>
              <a:tr h="2497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縣市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處數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縣市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處數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31746006"/>
                  </a:ext>
                </a:extLst>
              </a:tr>
              <a:tr h="2497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花蓮縣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16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南投縣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2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2230593"/>
                  </a:ext>
                </a:extLst>
              </a:tr>
              <a:tr h="2497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高雄市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10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嘉義縣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3358806"/>
                  </a:ext>
                </a:extLst>
              </a:tr>
              <a:tr h="2497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屏東縣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3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桃園市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1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4436552"/>
                  </a:ext>
                </a:extLst>
              </a:tr>
              <a:tr h="2497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臺東縣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5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新竹縣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4418901"/>
                  </a:ext>
                </a:extLst>
              </a:tr>
              <a:tr h="254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/>
                        <a:t>宜蘭縣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2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/>
                        <a:t>新北市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1</a:t>
                      </a:r>
                      <a:endParaRPr lang="zh-TW" alt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10359116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24FC805C-7FB9-C5B3-66F5-44B46457F504}"/>
              </a:ext>
            </a:extLst>
          </p:cNvPr>
          <p:cNvSpPr txBox="1"/>
          <p:nvPr/>
        </p:nvSpPr>
        <p:spPr>
          <a:xfrm>
            <a:off x="108553" y="2563047"/>
            <a:ext cx="8784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b="1" dirty="0"/>
              <a:t>原</a:t>
            </a:r>
            <a:r>
              <a:rPr lang="en-US" altLang="zh-TW" sz="2000" b="1" dirty="0"/>
              <a:t>Type B </a:t>
            </a:r>
            <a:r>
              <a:rPr lang="zh-TW" altLang="en-US" sz="2000" b="1" dirty="0"/>
              <a:t>計</a:t>
            </a:r>
            <a:r>
              <a:rPr lang="en-US" altLang="zh-TW" sz="2000" b="1" dirty="0"/>
              <a:t>12</a:t>
            </a:r>
            <a:r>
              <a:rPr lang="zh-TW" altLang="en-US" sz="2000" b="1" dirty="0"/>
              <a:t>處，自</a:t>
            </a:r>
            <a:r>
              <a:rPr lang="en-US" altLang="zh-TW" sz="2000" b="1" dirty="0"/>
              <a:t>115</a:t>
            </a:r>
            <a:r>
              <a:rPr lang="zh-TW" altLang="en-US" sz="2000" b="1" dirty="0"/>
              <a:t>年災害潛勢資料公開起調整為</a:t>
            </a:r>
            <a:r>
              <a:rPr lang="en-US" altLang="zh-TW" sz="2000" b="1" dirty="0">
                <a:solidFill>
                  <a:srgbClr val="FF0000"/>
                </a:solidFill>
              </a:rPr>
              <a:t>Type A</a:t>
            </a:r>
            <a:r>
              <a:rPr lang="zh-TW" altLang="en-US" sz="2000" b="1" dirty="0">
                <a:solidFill>
                  <a:srgbClr val="FF0000"/>
                </a:solidFill>
              </a:rPr>
              <a:t>。</a:t>
            </a:r>
            <a:r>
              <a:rPr lang="en-US" altLang="zh-TW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6795E1-CE74-C37F-5FD3-8E09F1800CB6}"/>
              </a:ext>
            </a:extLst>
          </p:cNvPr>
          <p:cNvSpPr/>
          <p:nvPr/>
        </p:nvSpPr>
        <p:spPr>
          <a:xfrm>
            <a:off x="146050" y="6560595"/>
            <a:ext cx="818629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1200" b="1" kern="100" dirty="0">
                <a:latin typeface="+mn-ea"/>
                <a:cs typeface="Arial" panose="020B0604020202020204" pitchFamily="34" charset="0"/>
              </a:rPr>
              <a:t>註</a:t>
            </a:r>
            <a:r>
              <a:rPr lang="en-US" altLang="zh-TW" sz="1200" b="1" kern="100" dirty="0">
                <a:latin typeface="+mn-ea"/>
                <a:cs typeface="Arial" panose="020B0604020202020204" pitchFamily="34" charset="0"/>
              </a:rPr>
              <a:t>:</a:t>
            </a:r>
            <a:r>
              <a:rPr lang="zh-TW" altLang="en-US" sz="1200" b="1" kern="100" dirty="0">
                <a:latin typeface="+mn-ea"/>
                <a:cs typeface="Arial" panose="020B0604020202020204" pitchFamily="34" charset="0"/>
              </a:rPr>
              <a:t>紅字表示本次進行調整者；*表示</a:t>
            </a:r>
            <a:r>
              <a:rPr lang="en-US" altLang="zh-TW" sz="1200" b="1" kern="100" dirty="0">
                <a:latin typeface="+mn-ea"/>
                <a:cs typeface="Arial" panose="020B0604020202020204" pitchFamily="34" charset="0"/>
              </a:rPr>
              <a:t>114</a:t>
            </a:r>
            <a:r>
              <a:rPr lang="zh-TW" altLang="en-US" sz="1200" b="1" kern="100" dirty="0">
                <a:latin typeface="+mn-ea"/>
                <a:cs typeface="Arial" panose="020B0604020202020204" pitchFamily="34" charset="0"/>
              </a:rPr>
              <a:t>年告警發布次數達</a:t>
            </a:r>
            <a:r>
              <a:rPr lang="en-US" altLang="zh-TW" sz="1200" b="1" kern="100" dirty="0">
                <a:latin typeface="+mn-ea"/>
                <a:cs typeface="Arial" panose="020B0604020202020204" pitchFamily="34" charset="0"/>
              </a:rPr>
              <a:t>2</a:t>
            </a:r>
            <a:r>
              <a:rPr lang="zh-TW" altLang="en-US" sz="1200" b="1" kern="100" dirty="0">
                <a:latin typeface="+mn-ea"/>
                <a:cs typeface="Arial" panose="020B0604020202020204" pitchFamily="34" charset="0"/>
              </a:rPr>
              <a:t>次以上，且未再發生二次災害，爰由第二類調至第三類。</a:t>
            </a:r>
            <a:endParaRPr lang="zh-TW" altLang="zh-TW" sz="1200" b="1" kern="1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7CA4CB43-1F22-E5E1-9B28-4BBDE1545ABB}"/>
              </a:ext>
            </a:extLst>
          </p:cNvPr>
          <p:cNvSpPr txBox="1">
            <a:spLocks/>
          </p:cNvSpPr>
          <p:nvPr/>
        </p:nvSpPr>
        <p:spPr>
          <a:xfrm>
            <a:off x="10297618" y="214009"/>
            <a:ext cx="1833016" cy="397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600" b="1" dirty="0">
                <a:latin typeface="+mj-lt"/>
                <a:ea typeface="微軟正黑體" panose="020B0604030504040204" pitchFamily="34" charset="-120"/>
              </a:rPr>
              <a:t>1150401</a:t>
            </a:r>
            <a:r>
              <a:rPr lang="zh-TW" altLang="en-US" sz="2600" b="1" dirty="0">
                <a:latin typeface="+mj-lt"/>
                <a:ea typeface="微軟正黑體" panose="020B0604030504040204" pitchFamily="34" charset="-120"/>
              </a:rPr>
              <a:t>版</a:t>
            </a:r>
          </a:p>
        </p:txBody>
      </p:sp>
    </p:spTree>
    <p:extLst>
      <p:ext uri="{BB962C8B-B14F-4D97-AF65-F5344CB8AC3E}">
        <p14:creationId xmlns:p14="http://schemas.microsoft.com/office/powerpoint/2010/main" val="58553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42E29-E796-CD9C-C0B9-075E00D56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B5B501F-F243-124C-9488-ED28B892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5037" y="6626406"/>
            <a:ext cx="2743200" cy="247370"/>
          </a:xfrm>
        </p:spPr>
        <p:txBody>
          <a:bodyPr/>
          <a:lstStyle/>
          <a:p>
            <a:fld id="{36EC5F91-2014-44CD-A3CA-CEAF389CFA05}" type="slidenum">
              <a:rPr lang="zh-TW" altLang="en-US" smtClean="0">
                <a:latin typeface="+mj-lt"/>
              </a:rPr>
              <a:pPr/>
              <a:t>2</a:t>
            </a:fld>
            <a:endParaRPr lang="zh-TW" altLang="en-US" dirty="0"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EF69CC-8BC4-B27B-AF80-CB87183862C1}"/>
              </a:ext>
            </a:extLst>
          </p:cNvPr>
          <p:cNvSpPr/>
          <p:nvPr/>
        </p:nvSpPr>
        <p:spPr>
          <a:xfrm>
            <a:off x="75675" y="6626406"/>
            <a:ext cx="776824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1200" b="1" kern="100" dirty="0">
                <a:latin typeface="+mn-ea"/>
                <a:cs typeface="Arial" panose="020B0604020202020204" pitchFamily="34" charset="0"/>
              </a:rPr>
              <a:t>註</a:t>
            </a:r>
            <a:r>
              <a:rPr lang="en-US" altLang="zh-TW" sz="1200" b="1" kern="100" dirty="0">
                <a:latin typeface="+mn-ea"/>
                <a:cs typeface="Arial" panose="020B0604020202020204" pitchFamily="34" charset="0"/>
              </a:rPr>
              <a:t>:</a:t>
            </a:r>
            <a:r>
              <a:rPr lang="zh-TW" altLang="en-US" sz="1200" b="1" kern="100" dirty="0">
                <a:latin typeface="+mn-ea"/>
                <a:cs typeface="Arial" panose="020B0604020202020204" pitchFamily="34" charset="0"/>
              </a:rPr>
              <a:t>紅字表示本次進行調整者；*表</a:t>
            </a:r>
            <a:r>
              <a:rPr lang="en-US" altLang="zh-TW" sz="1200" b="1" kern="100" dirty="0">
                <a:latin typeface="+mn-ea"/>
                <a:cs typeface="Arial" panose="020B0604020202020204" pitchFamily="34" charset="0"/>
              </a:rPr>
              <a:t>114</a:t>
            </a:r>
            <a:r>
              <a:rPr lang="zh-TW" altLang="en-US" sz="1200" b="1" kern="100" dirty="0">
                <a:latin typeface="+mn-ea"/>
                <a:cs typeface="Arial" panose="020B0604020202020204" pitchFamily="34" charset="0"/>
              </a:rPr>
              <a:t>年告警發布次數達</a:t>
            </a:r>
            <a:r>
              <a:rPr lang="en-US" altLang="zh-TW" sz="1200" b="1" kern="100" dirty="0">
                <a:latin typeface="+mn-ea"/>
                <a:cs typeface="Arial" panose="020B0604020202020204" pitchFamily="34" charset="0"/>
              </a:rPr>
              <a:t>2</a:t>
            </a:r>
            <a:r>
              <a:rPr lang="zh-TW" altLang="en-US" sz="1200" b="1" kern="100" dirty="0">
                <a:latin typeface="+mn-ea"/>
                <a:cs typeface="Arial" panose="020B0604020202020204" pitchFamily="34" charset="0"/>
              </a:rPr>
              <a:t>次以上，且未再發生二次災害，爰由第二類調至第三類。</a:t>
            </a:r>
            <a:endParaRPr lang="zh-TW" altLang="zh-TW" sz="1200" b="1" kern="100" dirty="0">
              <a:latin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533EEF4-D016-1E3E-2461-5F756420D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6081"/>
              </p:ext>
            </p:extLst>
          </p:nvPr>
        </p:nvGraphicFramePr>
        <p:xfrm>
          <a:off x="75675" y="464531"/>
          <a:ext cx="12040649" cy="6196062"/>
        </p:xfrm>
        <a:graphic>
          <a:graphicData uri="http://schemas.openxmlformats.org/drawingml/2006/table">
            <a:tbl>
              <a:tblPr firstRow="1" bandRow="1">
                <a:solidFill>
                  <a:srgbClr val="92D050"/>
                </a:solidFill>
                <a:tableStyleId>{5C22544A-7EE6-4342-B048-85BDC9FD1C3A}</a:tableStyleId>
              </a:tblPr>
              <a:tblGrid>
                <a:gridCol w="372527">
                  <a:extLst>
                    <a:ext uri="{9D8B030D-6E8A-4147-A177-3AD203B41FA5}">
                      <a16:colId xmlns:a16="http://schemas.microsoft.com/office/drawing/2014/main" val="280775411"/>
                    </a:ext>
                  </a:extLst>
                </a:gridCol>
                <a:gridCol w="1350074">
                  <a:extLst>
                    <a:ext uri="{9D8B030D-6E8A-4147-A177-3AD203B41FA5}">
                      <a16:colId xmlns:a16="http://schemas.microsoft.com/office/drawing/2014/main" val="4027518569"/>
                    </a:ext>
                  </a:extLst>
                </a:gridCol>
                <a:gridCol w="638137">
                  <a:extLst>
                    <a:ext uri="{9D8B030D-6E8A-4147-A177-3AD203B41FA5}">
                      <a16:colId xmlns:a16="http://schemas.microsoft.com/office/drawing/2014/main" val="2855318310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val="3537258850"/>
                    </a:ext>
                  </a:extLst>
                </a:gridCol>
                <a:gridCol w="755780">
                  <a:extLst>
                    <a:ext uri="{9D8B030D-6E8A-4147-A177-3AD203B41FA5}">
                      <a16:colId xmlns:a16="http://schemas.microsoft.com/office/drawing/2014/main" val="810811395"/>
                    </a:ext>
                  </a:extLst>
                </a:gridCol>
                <a:gridCol w="1422351">
                  <a:extLst>
                    <a:ext uri="{9D8B030D-6E8A-4147-A177-3AD203B41FA5}">
                      <a16:colId xmlns:a16="http://schemas.microsoft.com/office/drawing/2014/main" val="2021134769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26709893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4009309431"/>
                    </a:ext>
                  </a:extLst>
                </a:gridCol>
                <a:gridCol w="879175">
                  <a:extLst>
                    <a:ext uri="{9D8B030D-6E8A-4147-A177-3AD203B41FA5}">
                      <a16:colId xmlns:a16="http://schemas.microsoft.com/office/drawing/2014/main" val="936621961"/>
                    </a:ext>
                  </a:extLst>
                </a:gridCol>
                <a:gridCol w="622286">
                  <a:extLst>
                    <a:ext uri="{9D8B030D-6E8A-4147-A177-3AD203B41FA5}">
                      <a16:colId xmlns:a16="http://schemas.microsoft.com/office/drawing/2014/main" val="2939667788"/>
                    </a:ext>
                  </a:extLst>
                </a:gridCol>
                <a:gridCol w="622286">
                  <a:extLst>
                    <a:ext uri="{9D8B030D-6E8A-4147-A177-3AD203B41FA5}">
                      <a16:colId xmlns:a16="http://schemas.microsoft.com/office/drawing/2014/main" val="4071605918"/>
                    </a:ext>
                  </a:extLst>
                </a:gridCol>
                <a:gridCol w="622286">
                  <a:extLst>
                    <a:ext uri="{9D8B030D-6E8A-4147-A177-3AD203B41FA5}">
                      <a16:colId xmlns:a16="http://schemas.microsoft.com/office/drawing/2014/main" val="1028253337"/>
                    </a:ext>
                  </a:extLst>
                </a:gridCol>
              </a:tblGrid>
              <a:tr h="1904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項次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編號</a:t>
                      </a:r>
                      <a:endParaRPr lang="zh-TW" altLang="en-US" sz="12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縣市</a:t>
                      </a:r>
                      <a:endParaRPr lang="zh-TW" altLang="en-US" sz="12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鄉鎮市區</a:t>
                      </a:r>
                      <a:endParaRPr lang="zh-TW" altLang="en-US" sz="12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村里</a:t>
                      </a:r>
                      <a:endParaRPr lang="zh-TW" altLang="en-US" sz="12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地標</a:t>
                      </a:r>
                      <a:endParaRPr lang="zh-TW" altLang="en-US" sz="12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Type</a:t>
                      </a:r>
                      <a:endParaRPr lang="en-US" sz="1200" b="1" i="0" u="none" strike="noStrike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先期告警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zh-TW" alt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分類</a:t>
                      </a:r>
                      <a:endParaRPr lang="en-US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u="none" strike="noStrike" kern="120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現行降雨</a:t>
                      </a:r>
                      <a:r>
                        <a:rPr lang="zh-TW" alt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注意值</a:t>
                      </a:r>
                      <a:r>
                        <a:rPr lang="en-US" altLang="zh-TW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mm)</a:t>
                      </a:r>
                    </a:p>
                  </a:txBody>
                  <a:tcPr marL="12432" marR="12432" marT="12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extLst>
                  <a:ext uri="{0D108BD9-81ED-4DB2-BD59-A6C34878D82A}">
                    <a16:rowId xmlns:a16="http://schemas.microsoft.com/office/drawing/2014/main" val="16313769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432" marR="12432" marT="1243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1hr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3hr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2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hr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84640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高市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SL0002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高雄市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茂林區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茂林里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情人谷溫泉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年凱米颱風納入土砂敏感區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6078420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高市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SL0001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高雄市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旗山區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新光里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勞碡坑三龍寺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年凱米颱風納入土砂敏感區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8076744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屏縣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DF074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屏東縣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來義鄉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南和村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白鷺二號橋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年凱米颱風新增土石流潛勢溪流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285239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屏縣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DF072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屏東縣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高樹鄉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新豐村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金龍山法輪禪寺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年凱米颱風新增土石流潛勢溪流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Type A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微軟正黑體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145360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屏縣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DF073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屏東縣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高樹鄉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新豐村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新豐村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18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年凱米颱風新增土石流潛勢溪流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5183040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DF049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臺東縣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卑南鄉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泰安村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大巴六九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年山陀兒颱風發生土石流災害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5168009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DF059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臺東縣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卑南鄉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溫泉村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木瓜溪鎮樂橋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年山陀兒颱風發生土石流災害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4634585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DF076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臺東縣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金峰鄉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新興村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豐收橋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年山陀兒颱風發生土石流災害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9497394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臺東縣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太麻里鄉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大王村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沙崙橋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年山陀兒颱風發生土石流災害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860232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臺東縣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太麻里鄉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華源村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南北坑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年山陀兒颱風發生土石流災害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9851580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宜縣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宜蘭縣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頭城鎮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石城里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石城火車站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年康芮颱風新增土石流潛勢溪流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Type A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微軟正黑體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428272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卓溪鄉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卓溪村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卓溪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8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鄰部落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年康芮颱風新增土石流潛勢溪流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512320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DF039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卓溪鄉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卓溪村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卓溪教會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年康芮颱風發生土石流災害</a:t>
                      </a:r>
                      <a:endParaRPr lang="en-US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2245109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卓溪鄉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卓清村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台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30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線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6.5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年康芮颱風新增土石流潛勢溪流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8647080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花縣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DF082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花蓮縣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玉里鎮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東豐里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坪頂部落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年康芮颱風發生土石流災害</a:t>
                      </a:r>
                      <a:endParaRPr lang="en-US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628872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宜縣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DF146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宜蘭縣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南澳鄉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碧候村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喬之約露營區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年凱米颱風發生土石流災害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5570962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投縣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DF206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南投縣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信義鄉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東埔村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開高巷</a:t>
                      </a: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125</a:t>
                      </a:r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號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年凱米颱風發生土石流災害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349281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嘉縣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DF051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嘉義縣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中埔鄉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中崙村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中崙四號橋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年凱米颱風發生土石流災害</a:t>
                      </a:r>
                      <a:endParaRPr lang="en-US" altLang="zh-TW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第三類</a:t>
                      </a:r>
                      <a:r>
                        <a:rPr lang="zh-TW" alt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8782248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高市</a:t>
                      </a:r>
                      <a:r>
                        <a:rPr 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DF099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高雄市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六龜區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>
                          <a:effectLst/>
                          <a:latin typeface="+mj-lt"/>
                          <a:ea typeface="+mn-ea"/>
                        </a:rPr>
                        <a:t>文武里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1" i="0" u="none" strike="noStrike" dirty="0">
                          <a:effectLst/>
                          <a:latin typeface="+mj-lt"/>
                          <a:ea typeface="+mn-ea"/>
                        </a:rPr>
                        <a:t>覺華寺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113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年</a:t>
                      </a:r>
                      <a:r>
                        <a:rPr lang="en-US" altLang="zh-TW" sz="1050" b="1" i="0" u="none" strike="noStrike" dirty="0">
                          <a:effectLst/>
                          <a:latin typeface="+mj-lt"/>
                          <a:ea typeface="+mn-ea"/>
                        </a:rPr>
                        <a:t>0922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豪雨發生土石流災害</a:t>
                      </a:r>
                      <a:endParaRPr lang="en-US" sz="1050" b="1" i="0" u="none" strike="noStrike" dirty="0">
                        <a:effectLst/>
                        <a:latin typeface="+mj-lt"/>
                        <a:ea typeface="+mn-e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effectLst/>
                          <a:latin typeface="+mj-lt"/>
                          <a:ea typeface="+mn-ea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8059547"/>
                  </a:ext>
                </a:extLst>
              </a:tr>
              <a:tr h="1876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光華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桃市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LL004)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桃園市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復興區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華陵里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光華農路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大崩局部潛變區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Type C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其他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80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3402234"/>
                  </a:ext>
                </a:extLst>
              </a:tr>
              <a:tr h="1876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秀巒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竹縣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LL004)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新竹縣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尖石鄉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秀巒村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秀巒國小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大崩局部潛變區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其他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573867"/>
                  </a:ext>
                </a:extLst>
              </a:tr>
              <a:tr h="1876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鵠鵠崙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新北</a:t>
                      </a:r>
                      <a:r>
                        <a:rPr lang="en-US" altLang="zh-TW" sz="1200" b="1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LL002)</a:t>
                      </a:r>
                      <a:endParaRPr lang="zh-TW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新北市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汐止區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東山里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五東山慈聖宮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大崩局部潛變區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其他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0727442"/>
                  </a:ext>
                </a:extLst>
              </a:tr>
              <a:tr h="3195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高市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DF053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高雄市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六龜區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中興里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慧濟寺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113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年凱米颱風、</a:t>
                      </a:r>
                      <a:r>
                        <a:rPr lang="en-US" altLang="zh-TW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114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0627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豪雨、</a:t>
                      </a:r>
                      <a:r>
                        <a:rPr lang="en-US" altLang="zh-TW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114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0728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豪雨發生土石流災害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0658494"/>
                  </a:ext>
                </a:extLst>
              </a:tr>
              <a:tr h="18578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明霸克露橋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高雄市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桃源區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勤和里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玉穗溪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114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年丹娜絲颱風</a:t>
                      </a:r>
                      <a:r>
                        <a:rPr lang="zh-TW" altLang="en-US" sz="1050" b="1" i="0" u="none" strike="noStrike" dirty="0">
                          <a:effectLst/>
                          <a:latin typeface="+mj-lt"/>
                          <a:ea typeface="+mn-ea"/>
                        </a:rPr>
                        <a:t>納入土砂敏感區</a:t>
                      </a:r>
                      <a:endParaRPr lang="zh-TW" altLang="en-US" sz="1050" b="1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 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其他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2533383"/>
                  </a:ext>
                </a:extLst>
              </a:tr>
              <a:tr h="3195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投縣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DF185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南投縣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信義鄉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明德村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保甲林溪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113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年凱米颱風、</a:t>
                      </a:r>
                      <a:r>
                        <a:rPr lang="en-US" altLang="zh-TW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114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年丹娜絲颱風、</a:t>
                      </a:r>
                      <a:r>
                        <a:rPr lang="en-US" altLang="zh-TW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0728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豪雨發生土石流災害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1402226"/>
                  </a:ext>
                </a:extLst>
              </a:tr>
              <a:tr h="1876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高市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DF082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高雄市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桃源區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勤和里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東莊橋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113</a:t>
                      </a:r>
                      <a:r>
                        <a:rPr kumimoji="0" lang="zh-TW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年凱米颱風、</a:t>
                      </a:r>
                      <a:r>
                        <a:rPr kumimoji="0" lang="en-US" altLang="zh-TW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114</a:t>
                      </a:r>
                      <a:r>
                        <a:rPr kumimoji="0" lang="zh-TW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年</a:t>
                      </a:r>
                      <a:r>
                        <a:rPr kumimoji="0" lang="en-US" altLang="zh-TW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0728</a:t>
                      </a:r>
                      <a:r>
                        <a:rPr kumimoji="0" lang="zh-TW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豪雨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發生土石流災害</a:t>
                      </a:r>
                      <a:endParaRPr kumimoji="0" lang="zh-TW" alt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微軟正黑體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3383762"/>
                  </a:ext>
                </a:extLst>
              </a:tr>
              <a:tr h="1876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高市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DF114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高雄市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六龜區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中興里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扇平山莊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113</a:t>
                      </a:r>
                      <a:r>
                        <a:rPr kumimoji="0" lang="zh-TW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年凱米颱風、</a:t>
                      </a:r>
                      <a:r>
                        <a:rPr kumimoji="0" lang="en-US" altLang="zh-TW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114</a:t>
                      </a:r>
                      <a:r>
                        <a:rPr kumimoji="0" lang="zh-TW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年</a:t>
                      </a:r>
                      <a:r>
                        <a:rPr kumimoji="0" lang="en-US" altLang="zh-TW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0728</a:t>
                      </a:r>
                      <a:r>
                        <a:rPr kumimoji="0" lang="zh-TW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豪雨</a:t>
                      </a:r>
                      <a:r>
                        <a:rPr kumimoji="0" lang="zh-TW" altLang="en-US" sz="10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微軟正黑體"/>
                          <a:cs typeface="+mn-cs"/>
                        </a:rPr>
                        <a:t>發生土石流災害</a:t>
                      </a:r>
                      <a:endParaRPr kumimoji="0" lang="zh-TW" alt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微軟正黑體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329002"/>
                  </a:ext>
                </a:extLst>
              </a:tr>
              <a:tr h="1876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高市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DF069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高雄市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那瑪夏區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瑪雅里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民族橋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0"/>
                        </a:lnSpc>
                      </a:pPr>
                      <a:r>
                        <a:rPr kumimoji="0" lang="en-US" altLang="zh-TW" sz="10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114</a:t>
                      </a:r>
                      <a:r>
                        <a:rPr kumimoji="0" lang="zh-TW" altLang="en-US" sz="10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0" lang="en-US" altLang="zh-TW" sz="10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0728</a:t>
                      </a:r>
                      <a:r>
                        <a:rPr kumimoji="0" lang="zh-TW" altLang="en-US" sz="105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豪雨發生土石流災害</a:t>
                      </a:r>
                      <a:endParaRPr kumimoji="0" lang="zh-TW" altLang="en-US" sz="10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微軟正黑體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410457"/>
                  </a:ext>
                </a:extLst>
              </a:tr>
              <a:tr h="1876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新細明體" panose="02020500000000000000" pitchFamily="18" charset="-120"/>
                          <a:cs typeface="+mn-cs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高市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DF118</a:t>
                      </a:r>
                      <a:endParaRPr lang="en-US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高雄市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桃源區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桃源里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北進巷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107</a:t>
                      </a: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之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</a:t>
                      </a:r>
                      <a:r>
                        <a:rPr lang="zh-TW" alt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100"/>
                        </a:lnSpc>
                      </a:pPr>
                      <a:r>
                        <a:rPr lang="en-US" altLang="zh-TW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114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0728</a:t>
                      </a:r>
                      <a:r>
                        <a:rPr lang="zh-TW" alt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豪雨發生土石流災害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Type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第二類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50</a:t>
                      </a:r>
                      <a:endParaRPr lang="zh-TW" sz="1200" b="1" kern="10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90</a:t>
                      </a:r>
                      <a:endParaRPr lang="zh-TW" sz="1200" b="1" kern="100" dirty="0">
                        <a:effectLst/>
                        <a:latin typeface="+mj-lt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5693313"/>
                  </a:ext>
                </a:extLst>
              </a:tr>
            </a:tbl>
          </a:graphicData>
        </a:graphic>
      </p:graphicFrame>
      <p:sp>
        <p:nvSpPr>
          <p:cNvPr id="6" name="文字版面配置區 3">
            <a:extLst>
              <a:ext uri="{FF2B5EF4-FFF2-40B4-BE49-F238E27FC236}">
                <a16:creationId xmlns:a16="http://schemas.microsoft.com/office/drawing/2014/main" id="{107C16A2-7F55-14C3-9785-4068A9158D4B}"/>
              </a:ext>
            </a:extLst>
          </p:cNvPr>
          <p:cNvSpPr txBox="1">
            <a:spLocks/>
          </p:cNvSpPr>
          <p:nvPr/>
        </p:nvSpPr>
        <p:spPr>
          <a:xfrm>
            <a:off x="227712" y="-78735"/>
            <a:ext cx="11736573" cy="600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42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處二次災害高風險區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(2/2)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字版面配置區 3">
            <a:extLst>
              <a:ext uri="{FF2B5EF4-FFF2-40B4-BE49-F238E27FC236}">
                <a16:creationId xmlns:a16="http://schemas.microsoft.com/office/drawing/2014/main" id="{F4A8AE05-EB58-4139-F53C-07CF8E4B2CF5}"/>
              </a:ext>
            </a:extLst>
          </p:cNvPr>
          <p:cNvSpPr txBox="1">
            <a:spLocks/>
          </p:cNvSpPr>
          <p:nvPr/>
        </p:nvSpPr>
        <p:spPr>
          <a:xfrm>
            <a:off x="10358984" y="32940"/>
            <a:ext cx="1833016" cy="397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600" b="1" dirty="0">
                <a:latin typeface="+mj-lt"/>
                <a:ea typeface="微軟正黑體" panose="020B0604030504040204" pitchFamily="34" charset="-120"/>
              </a:rPr>
              <a:t>1150401</a:t>
            </a:r>
            <a:r>
              <a:rPr lang="zh-TW" altLang="en-US" sz="2600" b="1" dirty="0">
                <a:latin typeface="+mj-lt"/>
                <a:ea typeface="微軟正黑體" panose="020B0604030504040204" pitchFamily="34" charset="-120"/>
              </a:rPr>
              <a:t>版</a:t>
            </a:r>
          </a:p>
        </p:txBody>
      </p:sp>
    </p:spTree>
    <p:extLst>
      <p:ext uri="{BB962C8B-B14F-4D97-AF65-F5344CB8AC3E}">
        <p14:creationId xmlns:p14="http://schemas.microsoft.com/office/powerpoint/2010/main" val="239466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51711"/>
              </p:ext>
            </p:extLst>
          </p:nvPr>
        </p:nvGraphicFramePr>
        <p:xfrm>
          <a:off x="5454343" y="2537467"/>
          <a:ext cx="62960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073">
                  <a:extLst>
                    <a:ext uri="{9D8B030D-6E8A-4147-A177-3AD203B41FA5}">
                      <a16:colId xmlns:a16="http://schemas.microsoft.com/office/drawing/2014/main" val="2372681803"/>
                    </a:ext>
                  </a:extLst>
                </a:gridCol>
                <a:gridCol w="1238434">
                  <a:extLst>
                    <a:ext uri="{9D8B030D-6E8A-4147-A177-3AD203B41FA5}">
                      <a16:colId xmlns:a16="http://schemas.microsoft.com/office/drawing/2014/main" val="1781441818"/>
                    </a:ext>
                  </a:extLst>
                </a:gridCol>
                <a:gridCol w="1304371">
                  <a:extLst>
                    <a:ext uri="{9D8B030D-6E8A-4147-A177-3AD203B41FA5}">
                      <a16:colId xmlns:a16="http://schemas.microsoft.com/office/drawing/2014/main" val="995619609"/>
                    </a:ext>
                  </a:extLst>
                </a:gridCol>
                <a:gridCol w="1251073">
                  <a:extLst>
                    <a:ext uri="{9D8B030D-6E8A-4147-A177-3AD203B41FA5}">
                      <a16:colId xmlns:a16="http://schemas.microsoft.com/office/drawing/2014/main" val="95670663"/>
                    </a:ext>
                  </a:extLst>
                </a:gridCol>
                <a:gridCol w="1251073">
                  <a:extLst>
                    <a:ext uri="{9D8B030D-6E8A-4147-A177-3AD203B41FA5}">
                      <a16:colId xmlns:a16="http://schemas.microsoft.com/office/drawing/2014/main" val="1545629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類別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降雨延時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小時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小時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小時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302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第一類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降雨注意值</a:t>
                      </a: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(mm)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15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30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50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513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第二類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20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50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90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2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第三類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25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60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120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55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其他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新特明體" panose="02020909000000000000" pitchFamily="49" charset="-120"/>
                          <a:cs typeface="Arial" panose="020B0604020202020204" pitchFamily="34" charset="0"/>
                        </a:rPr>
                        <a:t>依現地情況設定注意值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新特明體" panose="020209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2098435"/>
                  </a:ext>
                </a:extLst>
              </a:tr>
            </a:tbl>
          </a:graphicData>
        </a:graphic>
      </p:graphicFrame>
      <p:grpSp>
        <p:nvGrpSpPr>
          <p:cNvPr id="18" name="群組 17">
            <a:extLst>
              <a:ext uri="{FF2B5EF4-FFF2-40B4-BE49-F238E27FC236}">
                <a16:creationId xmlns:a16="http://schemas.microsoft.com/office/drawing/2014/main" id="{53EE9460-8703-A7BB-C824-1089DB6EF7CA}"/>
              </a:ext>
            </a:extLst>
          </p:cNvPr>
          <p:cNvGrpSpPr/>
          <p:nvPr/>
        </p:nvGrpSpPr>
        <p:grpSpPr>
          <a:xfrm>
            <a:off x="5326837" y="4391667"/>
            <a:ext cx="6705669" cy="2098745"/>
            <a:chOff x="5346159" y="4052977"/>
            <a:chExt cx="6705669" cy="2098745"/>
          </a:xfrm>
        </p:grpSpPr>
        <p:sp>
          <p:nvSpPr>
            <p:cNvPr id="37" name="矩形 36"/>
            <p:cNvSpPr/>
            <p:nvPr/>
          </p:nvSpPr>
          <p:spPr>
            <a:xfrm>
              <a:off x="5355683" y="4443562"/>
              <a:ext cx="6696145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000" marR="0" lvl="0" indent="-36000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472C4">
                    <a:lumMod val="75000"/>
                  </a:srgbClr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第一類：地震事件引發崩塌變異地區且尚未經歷降雨事件者。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60000" marR="0" lvl="0" indent="-36000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472C4">
                    <a:lumMod val="75000"/>
                  </a:srgbClr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第二類：豪雨引發崩塌變異且尚未經歷降雨事件者。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60000" marR="0" lvl="0" indent="-36000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472C4">
                    <a:lumMod val="75000"/>
                  </a:srgbClr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第三類：地震、颱風豪雨引發崩塌變異或災害且經至少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場超過降雨注意值之降雨事件或已施作土砂控制措施者。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60000" marR="0" lvl="0" indent="-36000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472C4">
                    <a:lumMod val="75000"/>
                  </a:srgbClr>
                </a:buClr>
                <a:buSzTx/>
                <a:buFont typeface="Wingdings" panose="05000000000000000000" pitchFamily="2" charset="2"/>
                <a:buChar char="l"/>
                <a:tabLst/>
                <a:defRPr/>
              </a:pPr>
              <a:r>
                <a:rPr lang="zh-TW" altLang="en-US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其他：易致災須注意或大規模崩塌局部潛變地區。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346159" y="4052977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注意值說明</a:t>
              </a:r>
            </a:p>
          </p:txBody>
        </p:sp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195F466-7053-7BE2-029C-AC456A1B7E57}"/>
              </a:ext>
            </a:extLst>
          </p:cNvPr>
          <p:cNvSpPr txBox="1"/>
          <p:nvPr/>
        </p:nvSpPr>
        <p:spPr>
          <a:xfrm>
            <a:off x="5346123" y="891280"/>
            <a:ext cx="64042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二次災害高風險區當雨量達</a:t>
            </a:r>
            <a:r>
              <a:rPr lang="zh-TW" altLang="en-US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降雨</a:t>
            </a:r>
            <a:r>
              <a:rPr lang="zh-TW" altLang="zh-TW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注意值時，</a:t>
            </a:r>
            <a:r>
              <a:rPr lang="en-US" altLang="zh-TW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FEMA</a:t>
            </a:r>
            <a:r>
              <a:rPr lang="zh-TW" altLang="zh-TW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系統將自動發布先期告警</a:t>
            </a:r>
            <a:r>
              <a:rPr lang="zh-TW" altLang="zh-TW" sz="2000" b="1" dirty="0">
                <a:solidFill>
                  <a:srgbClr val="0000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細胞廣播提醒在地居民</a:t>
            </a:r>
            <a:r>
              <a:rPr lang="zh-TW" altLang="en-US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，並以</a:t>
            </a:r>
            <a:r>
              <a:rPr lang="en-US" altLang="zh-TW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R10</a:t>
            </a:r>
            <a:r>
              <a:rPr lang="zh-TW" altLang="en-US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表傳真</a:t>
            </a:r>
            <a:r>
              <a:rPr lang="zh-TW" altLang="zh-TW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地方政府及鐵公路等相關單位</a:t>
            </a:r>
            <a:r>
              <a:rPr lang="zh-TW" altLang="en-US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000" b="1" dirty="0">
              <a:solidFill>
                <a:srgbClr val="002060"/>
              </a:solidFill>
              <a:latin typeface="+mj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另</a:t>
            </a:r>
            <a:r>
              <a:rPr lang="zh-TW" altLang="zh-TW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由地方政府針對</a:t>
            </a:r>
            <a:r>
              <a:rPr lang="zh-TW" altLang="zh-TW" sz="2000" b="1" dirty="0">
                <a:solidFill>
                  <a:srgbClr val="0000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災後土砂敏感區</a:t>
            </a:r>
            <a:r>
              <a:rPr lang="en-US" altLang="zh-TW" sz="2000" b="1" dirty="0">
                <a:solidFill>
                  <a:srgbClr val="0000FF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(Type C)</a:t>
            </a:r>
            <a:r>
              <a:rPr lang="zh-TW" altLang="zh-TW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，於</a:t>
            </a:r>
            <a:r>
              <a:rPr lang="zh-TW" altLang="en-US" sz="2000" b="1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鄰近地區土石流</a:t>
            </a:r>
            <a:r>
              <a:rPr lang="zh-TW" altLang="zh-TW" sz="2000" b="1" dirty="0">
                <a:solidFill>
                  <a:srgbClr val="FF000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黃色警戒發布時啟動預防性疏散</a:t>
            </a:r>
            <a:r>
              <a:rPr lang="zh-TW" altLang="zh-TW" sz="2000" b="1" dirty="0">
                <a:solidFill>
                  <a:srgbClr val="002060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zh-TW" altLang="en-US" sz="2000" b="1" dirty="0">
              <a:solidFill>
                <a:srgbClr val="002060"/>
              </a:solidFill>
              <a:latin typeface="+mj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FE0CDCC-4FE8-93B3-3E20-38A6F7665698}"/>
              </a:ext>
            </a:extLst>
          </p:cNvPr>
          <p:cNvSpPr txBox="1">
            <a:spLocks/>
          </p:cNvSpPr>
          <p:nvPr/>
        </p:nvSpPr>
        <p:spPr>
          <a:xfrm>
            <a:off x="9448800" y="6610630"/>
            <a:ext cx="2743200" cy="24737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6EC5F91-2014-44CD-A3CA-CEAF389CFA05}" type="slidenum">
              <a:rPr lang="zh-TW" altLang="en-US" sz="1200" smtClean="0"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pPr algn="r"/>
              <a:t>3</a:t>
            </a:fld>
            <a:endParaRPr lang="zh-TW" altLang="en-US" sz="1200" dirty="0">
              <a:latin typeface="+mj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" name="文字方塊 5">
            <a:extLst>
              <a:ext uri="{FF2B5EF4-FFF2-40B4-BE49-F238E27FC236}">
                <a16:creationId xmlns:a16="http://schemas.microsoft.com/office/drawing/2014/main" id="{2A2A85B0-CABC-D3A2-9E05-FD83F30AE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77" y="308656"/>
            <a:ext cx="11888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115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年先期告警細胞廣播發布與應變作為</a:t>
            </a:r>
          </a:p>
        </p:txBody>
      </p: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33E237E8-30A3-45F6-8042-AB9993675151}"/>
              </a:ext>
            </a:extLst>
          </p:cNvPr>
          <p:cNvGrpSpPr/>
          <p:nvPr/>
        </p:nvGrpSpPr>
        <p:grpSpPr>
          <a:xfrm>
            <a:off x="370375" y="987440"/>
            <a:ext cx="4079443" cy="5220582"/>
            <a:chOff x="236627" y="1155351"/>
            <a:chExt cx="4079443" cy="5220582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B29CEEFE-CB54-F6E7-9FA1-EB87098EAA6E}"/>
                </a:ext>
              </a:extLst>
            </p:cNvPr>
            <p:cNvGrpSpPr/>
            <p:nvPr/>
          </p:nvGrpSpPr>
          <p:grpSpPr>
            <a:xfrm>
              <a:off x="236627" y="1155351"/>
              <a:ext cx="4079443" cy="5220582"/>
              <a:chOff x="270656" y="773547"/>
              <a:chExt cx="4654890" cy="5957005"/>
            </a:xfrm>
          </p:grpSpPr>
          <p:sp>
            <p:nvSpPr>
              <p:cNvPr id="5" name="矩形: 圓角 4">
                <a:extLst>
                  <a:ext uri="{FF2B5EF4-FFF2-40B4-BE49-F238E27FC236}">
                    <a16:creationId xmlns:a16="http://schemas.microsoft.com/office/drawing/2014/main" id="{AA3FD5DA-05E1-2412-7A22-F56CF7BA35F7}"/>
                  </a:ext>
                </a:extLst>
              </p:cNvPr>
              <p:cNvSpPr/>
              <p:nvPr/>
            </p:nvSpPr>
            <p:spPr>
              <a:xfrm>
                <a:off x="2044156" y="773547"/>
                <a:ext cx="1474505" cy="677107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臨近保全住戶之新生崩塌、重複致災區</a:t>
                </a:r>
              </a:p>
            </p:txBody>
          </p:sp>
          <p:sp>
            <p:nvSpPr>
              <p:cNvPr id="6" name="矩形: 圓角 7">
                <a:extLst>
                  <a:ext uri="{FF2B5EF4-FFF2-40B4-BE49-F238E27FC236}">
                    <a16:creationId xmlns:a16="http://schemas.microsoft.com/office/drawing/2014/main" id="{92BEB645-C226-A49C-8685-1174BFC25353}"/>
                  </a:ext>
                </a:extLst>
              </p:cNvPr>
              <p:cNvSpPr/>
              <p:nvPr/>
            </p:nvSpPr>
            <p:spPr>
              <a:xfrm>
                <a:off x="706702" y="1846445"/>
                <a:ext cx="1249556" cy="76883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Type 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(</a:t>
                </a:r>
                <a:r>
                  <a:rPr kumimoji="0" lang="zh-TW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現行土石流潛勢溪流</a:t>
                </a:r>
                <a:r>
                  <a:rPr kumimoji="0" lang="en-US" altLang="zh-TW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)</a:t>
                </a:r>
                <a:endParaRPr kumimoji="0" lang="zh-TW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7" name="矩形: 圓角 8">
                <a:extLst>
                  <a:ext uri="{FF2B5EF4-FFF2-40B4-BE49-F238E27FC236}">
                    <a16:creationId xmlns:a16="http://schemas.microsoft.com/office/drawing/2014/main" id="{D03C2F05-719F-5400-A8D7-5512E6D5B74F}"/>
                  </a:ext>
                </a:extLst>
              </p:cNvPr>
              <p:cNvSpPr/>
              <p:nvPr/>
            </p:nvSpPr>
            <p:spPr>
              <a:xfrm>
                <a:off x="3626371" y="1846444"/>
                <a:ext cx="1249556" cy="768831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Type 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(</a:t>
                </a:r>
                <a:r>
                  <a:rPr lang="zh-TW" altLang="en-US" sz="1100" b="1" dirty="0">
                    <a:solidFill>
                      <a:prstClr val="white"/>
                    </a:solidFill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災</a:t>
                </a:r>
                <a:r>
                  <a:rPr kumimoji="0" lang="zh-TW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後土砂敏感區</a:t>
                </a:r>
                <a:r>
                  <a:rPr kumimoji="0" lang="en-US" altLang="zh-TW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)</a:t>
                </a:r>
                <a:endParaRPr kumimoji="0" lang="zh-TW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8" name="矩形: 圓角 9">
                <a:extLst>
                  <a:ext uri="{FF2B5EF4-FFF2-40B4-BE49-F238E27FC236}">
                    <a16:creationId xmlns:a16="http://schemas.microsoft.com/office/drawing/2014/main" id="{C4F858B0-E952-1A08-F0EE-2312E6C3E19A}"/>
                  </a:ext>
                </a:extLst>
              </p:cNvPr>
              <p:cNvSpPr/>
              <p:nvPr/>
            </p:nvSpPr>
            <p:spPr>
              <a:xfrm>
                <a:off x="2153773" y="1846444"/>
                <a:ext cx="1249556" cy="76883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Type B</a:t>
                </a:r>
                <a:b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</a:br>
                <a:r>
                  <a:rPr kumimoji="0" lang="en-US" altLang="zh-TW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(</a:t>
                </a:r>
                <a:r>
                  <a:rPr kumimoji="0" lang="zh-TW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新增土石流潛勢溪流</a:t>
                </a:r>
                <a:r>
                  <a:rPr kumimoji="0" lang="en-US" altLang="zh-TW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)</a:t>
                </a:r>
                <a:endPara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" name="矩形: 圓角 10">
                <a:extLst>
                  <a:ext uri="{FF2B5EF4-FFF2-40B4-BE49-F238E27FC236}">
                    <a16:creationId xmlns:a16="http://schemas.microsoft.com/office/drawing/2014/main" id="{71B9AE22-754C-E75E-1E88-27792252AC11}"/>
                  </a:ext>
                </a:extLst>
              </p:cNvPr>
              <p:cNvSpPr/>
              <p:nvPr/>
            </p:nvSpPr>
            <p:spPr>
              <a:xfrm>
                <a:off x="706702" y="5680007"/>
                <a:ext cx="1640770" cy="1050251"/>
              </a:xfrm>
              <a:prstGeom prst="round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依據現行土石流</a:t>
                </a: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黃</a:t>
                </a: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、</a:t>
                </a: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紅</a:t>
                </a: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警戒疏散避難機制</a:t>
                </a:r>
              </a:p>
            </p:txBody>
          </p:sp>
          <p:sp>
            <p:nvSpPr>
              <p:cNvPr id="10" name="矩形: 圓角 11">
                <a:extLst>
                  <a:ext uri="{FF2B5EF4-FFF2-40B4-BE49-F238E27FC236}">
                    <a16:creationId xmlns:a16="http://schemas.microsoft.com/office/drawing/2014/main" id="{B2880658-78F2-3E8F-C216-34938730409B}"/>
                  </a:ext>
                </a:extLst>
              </p:cNvPr>
              <p:cNvSpPr/>
              <p:nvPr/>
            </p:nvSpPr>
            <p:spPr>
              <a:xfrm>
                <a:off x="1961024" y="4904801"/>
                <a:ext cx="1640770" cy="516804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b="1" dirty="0">
                    <a:solidFill>
                      <a:prstClr val="white"/>
                    </a:solidFill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降雨持續</a:t>
                </a:r>
              </a:p>
            </p:txBody>
          </p:sp>
          <p:sp>
            <p:nvSpPr>
              <p:cNvPr id="11" name="矩形: 圓角 12">
                <a:extLst>
                  <a:ext uri="{FF2B5EF4-FFF2-40B4-BE49-F238E27FC236}">
                    <a16:creationId xmlns:a16="http://schemas.microsoft.com/office/drawing/2014/main" id="{A693A380-F4CB-2769-146D-EDF69B87E738}"/>
                  </a:ext>
                </a:extLst>
              </p:cNvPr>
              <p:cNvSpPr/>
              <p:nvPr/>
            </p:nvSpPr>
            <p:spPr>
              <a:xfrm>
                <a:off x="3156194" y="5680007"/>
                <a:ext cx="1719733" cy="1050545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鄰近地區土石流黃色警戒發布後，優先進行預防性疏散</a:t>
                </a:r>
                <a:endPara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接點: 肘形 14">
                <a:extLst>
                  <a:ext uri="{FF2B5EF4-FFF2-40B4-BE49-F238E27FC236}">
                    <a16:creationId xmlns:a16="http://schemas.microsoft.com/office/drawing/2014/main" id="{34C3D4A8-9CF3-94B2-10AB-405376A6D1A6}"/>
                  </a:ext>
                </a:extLst>
              </p:cNvPr>
              <p:cNvCxnSpPr>
                <a:cxnSpLocks/>
                <a:stCxn id="5" idx="2"/>
                <a:endCxn id="8" idx="0"/>
              </p:cNvCxnSpPr>
              <p:nvPr/>
            </p:nvCxnSpPr>
            <p:spPr>
              <a:xfrm rot="5400000">
                <a:off x="2582085" y="1647120"/>
                <a:ext cx="395790" cy="2858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接點: 肘形 18">
                <a:extLst>
                  <a:ext uri="{FF2B5EF4-FFF2-40B4-BE49-F238E27FC236}">
                    <a16:creationId xmlns:a16="http://schemas.microsoft.com/office/drawing/2014/main" id="{8AD6544C-BC88-6155-B685-DA63304D34AA}"/>
                  </a:ext>
                </a:extLst>
              </p:cNvPr>
              <p:cNvCxnSpPr>
                <a:cxnSpLocks/>
                <a:stCxn id="5" idx="2"/>
                <a:endCxn id="6" idx="0"/>
              </p:cNvCxnSpPr>
              <p:nvPr/>
            </p:nvCxnSpPr>
            <p:spPr>
              <a:xfrm rot="5400000">
                <a:off x="1858550" y="923585"/>
                <a:ext cx="395791" cy="1449929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接點: 肘形 19">
                <a:extLst>
                  <a:ext uri="{FF2B5EF4-FFF2-40B4-BE49-F238E27FC236}">
                    <a16:creationId xmlns:a16="http://schemas.microsoft.com/office/drawing/2014/main" id="{6BD4E9E5-5687-236F-7A14-4C57FE4553AC}"/>
                  </a:ext>
                </a:extLst>
              </p:cNvPr>
              <p:cNvCxnSpPr>
                <a:cxnSpLocks/>
                <a:stCxn id="5" idx="2"/>
                <a:endCxn id="7" idx="0"/>
              </p:cNvCxnSpPr>
              <p:nvPr/>
            </p:nvCxnSpPr>
            <p:spPr>
              <a:xfrm rot="16200000" flipH="1">
                <a:off x="3318384" y="913679"/>
                <a:ext cx="395790" cy="1469740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接點: 肘形 25">
                <a:extLst>
                  <a:ext uri="{FF2B5EF4-FFF2-40B4-BE49-F238E27FC236}">
                    <a16:creationId xmlns:a16="http://schemas.microsoft.com/office/drawing/2014/main" id="{4FB5D3C4-7EA0-EB3F-9E01-8FEAFB00B196}"/>
                  </a:ext>
                </a:extLst>
              </p:cNvPr>
              <p:cNvCxnSpPr>
                <a:cxnSpLocks/>
                <a:stCxn id="8" idx="2"/>
                <a:endCxn id="25" idx="0"/>
              </p:cNvCxnSpPr>
              <p:nvPr/>
            </p:nvCxnSpPr>
            <p:spPr>
              <a:xfrm>
                <a:off x="2778551" y="2615275"/>
                <a:ext cx="234" cy="3534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接點: 肘形 29">
                <a:extLst>
                  <a:ext uri="{FF2B5EF4-FFF2-40B4-BE49-F238E27FC236}">
                    <a16:creationId xmlns:a16="http://schemas.microsoft.com/office/drawing/2014/main" id="{0B523F15-E263-5F39-0202-F070FEDA56E5}"/>
                  </a:ext>
                </a:extLst>
              </p:cNvPr>
              <p:cNvCxnSpPr>
                <a:cxnSpLocks/>
                <a:stCxn id="7" idx="2"/>
                <a:endCxn id="25" idx="0"/>
              </p:cNvCxnSpPr>
              <p:nvPr/>
            </p:nvCxnSpPr>
            <p:spPr>
              <a:xfrm rot="5400000">
                <a:off x="3338229" y="2055831"/>
                <a:ext cx="353477" cy="147236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接點: 肘形 33">
                <a:extLst>
                  <a:ext uri="{FF2B5EF4-FFF2-40B4-BE49-F238E27FC236}">
                    <a16:creationId xmlns:a16="http://schemas.microsoft.com/office/drawing/2014/main" id="{4C9B8B09-C5C1-5019-A173-8F4992B9D711}"/>
                  </a:ext>
                </a:extLst>
              </p:cNvPr>
              <p:cNvCxnSpPr>
                <a:cxnSpLocks/>
                <a:stCxn id="10" idx="3"/>
                <a:endCxn id="11" idx="0"/>
              </p:cNvCxnSpPr>
              <p:nvPr/>
            </p:nvCxnSpPr>
            <p:spPr>
              <a:xfrm>
                <a:off x="3601794" y="5163204"/>
                <a:ext cx="414266" cy="516804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字方塊 19"/>
              <p:cNvSpPr txBox="1"/>
              <p:nvPr/>
            </p:nvSpPr>
            <p:spPr>
              <a:xfrm>
                <a:off x="4049616" y="5328814"/>
                <a:ext cx="875930" cy="351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Type C</a:t>
                </a:r>
                <a:endPara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270656" y="5310110"/>
                <a:ext cx="1221343" cy="351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Type A</a:t>
                </a:r>
                <a:r>
                  <a:rPr kumimoji="0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、</a:t>
                </a:r>
                <a:r>
                  <a:rPr kumimoji="0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B</a:t>
                </a:r>
                <a:endPara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: 圓角 11">
                <a:extLst>
                  <a:ext uri="{FF2B5EF4-FFF2-40B4-BE49-F238E27FC236}">
                    <a16:creationId xmlns:a16="http://schemas.microsoft.com/office/drawing/2014/main" id="{B2880658-78F2-3E8F-C216-34938730409B}"/>
                  </a:ext>
                </a:extLst>
              </p:cNvPr>
              <p:cNvSpPr/>
              <p:nvPr/>
            </p:nvSpPr>
            <p:spPr>
              <a:xfrm>
                <a:off x="1958400" y="2968752"/>
                <a:ext cx="1640770" cy="678018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400" b="1" dirty="0">
                    <a:solidFill>
                      <a:prstClr val="white"/>
                    </a:solidFill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設定</a:t>
                </a:r>
                <a:br>
                  <a:rPr lang="en-US" altLang="zh-TW" sz="1400" b="1" dirty="0">
                    <a:solidFill>
                      <a:prstClr val="white"/>
                    </a:solidFill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</a:br>
                <a:r>
                  <a:rPr lang="zh-TW" altLang="en-US" sz="1400" b="1" dirty="0">
                    <a:solidFill>
                      <a:prstClr val="white"/>
                    </a:solidFill>
                    <a:latin typeface="+mj-lt"/>
                    <a:ea typeface="微軟正黑體" panose="020B0604030504040204" pitchFamily="34" charset="-120"/>
                    <a:cs typeface="Arial" panose="020B0604020202020204" pitchFamily="34" charset="0"/>
                  </a:rPr>
                  <a:t>降雨注意值</a:t>
                </a:r>
                <a:endParaRPr lang="en-US" altLang="zh-TW" sz="1400" b="1" dirty="0">
                  <a:solidFill>
                    <a:prstClr val="white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接點: 肘形 29">
                <a:extLst>
                  <a:ext uri="{FF2B5EF4-FFF2-40B4-BE49-F238E27FC236}">
                    <a16:creationId xmlns:a16="http://schemas.microsoft.com/office/drawing/2014/main" id="{0B523F15-E263-5F39-0202-F070FEDA56E5}"/>
                  </a:ext>
                </a:extLst>
              </p:cNvPr>
              <p:cNvCxnSpPr>
                <a:cxnSpLocks/>
                <a:stCxn id="6" idx="2"/>
                <a:endCxn id="25" idx="0"/>
              </p:cNvCxnSpPr>
              <p:nvPr/>
            </p:nvCxnSpPr>
            <p:spPr>
              <a:xfrm rot="16200000" flipH="1">
                <a:off x="1878394" y="2068360"/>
                <a:ext cx="353477" cy="1447305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接點: 肘形 33">
                <a:extLst>
                  <a:ext uri="{FF2B5EF4-FFF2-40B4-BE49-F238E27FC236}">
                    <a16:creationId xmlns:a16="http://schemas.microsoft.com/office/drawing/2014/main" id="{4C9B8B09-C5C1-5019-A173-8F4992B9D711}"/>
                  </a:ext>
                </a:extLst>
              </p:cNvPr>
              <p:cNvCxnSpPr>
                <a:cxnSpLocks/>
                <a:stCxn id="10" idx="1"/>
                <a:endCxn id="9" idx="0"/>
              </p:cNvCxnSpPr>
              <p:nvPr/>
            </p:nvCxnSpPr>
            <p:spPr>
              <a:xfrm rot="10800000" flipV="1">
                <a:off x="1527088" y="5163203"/>
                <a:ext cx="433936" cy="516804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矩形: 圓角 11">
              <a:extLst>
                <a:ext uri="{FF2B5EF4-FFF2-40B4-BE49-F238E27FC236}">
                  <a16:creationId xmlns:a16="http://schemas.microsoft.com/office/drawing/2014/main" id="{48C7C23A-E151-C78F-2FD7-DC7AA4D41A35}"/>
                </a:ext>
              </a:extLst>
            </p:cNvPr>
            <p:cNvSpPr/>
            <p:nvPr/>
          </p:nvSpPr>
          <p:spPr>
            <a:xfrm>
              <a:off x="1715730" y="3855214"/>
              <a:ext cx="1437935" cy="71840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400" b="1" dirty="0">
                  <a:solidFill>
                    <a:prstClr val="white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先期告警</a:t>
              </a:r>
              <a:br>
                <a:rPr lang="en-US" altLang="zh-TW" sz="1400" b="1" dirty="0">
                  <a:solidFill>
                    <a:prstClr val="white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</a:br>
              <a:r>
                <a:rPr lang="zh-TW" altLang="en-US" sz="1400" b="1" dirty="0">
                  <a:solidFill>
                    <a:prstClr val="white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發送細胞廣播</a:t>
              </a:r>
              <a:endParaRPr lang="en-US" altLang="zh-TW" sz="1400" b="1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/>
              <a:r>
                <a:rPr lang="en-US" altLang="zh-TW" sz="1400" b="1" dirty="0">
                  <a:solidFill>
                    <a:prstClr val="white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zh-TW" altLang="en-US" sz="1400" b="1" dirty="0">
                  <a:solidFill>
                    <a:prstClr val="white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雨量</a:t>
              </a:r>
              <a:r>
                <a:rPr lang="en-US" altLang="zh-TW" sz="1400" b="1" dirty="0">
                  <a:solidFill>
                    <a:prstClr val="white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&gt;</a:t>
              </a:r>
              <a:r>
                <a:rPr lang="zh-TW" altLang="en-US" sz="1400" b="1" dirty="0">
                  <a:solidFill>
                    <a:prstClr val="white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注意值</a:t>
              </a:r>
              <a:r>
                <a:rPr lang="en-US" altLang="zh-TW" sz="1400" b="1" dirty="0">
                  <a:solidFill>
                    <a:prstClr val="white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endParaRPr lang="zh-TW" altLang="en-US" sz="1400" b="1" dirty="0">
                <a:solidFill>
                  <a:prstClr val="white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cxnSp>
          <p:nvCxnSpPr>
            <p:cNvPr id="43" name="接點: 肘形 33">
              <a:extLst>
                <a:ext uri="{FF2B5EF4-FFF2-40B4-BE49-F238E27FC236}">
                  <a16:creationId xmlns:a16="http://schemas.microsoft.com/office/drawing/2014/main" id="{C361DC60-02DF-8BCE-14F6-B897175531A0}"/>
                </a:ext>
              </a:extLst>
            </p:cNvPr>
            <p:cNvCxnSpPr>
              <a:cxnSpLocks/>
              <a:stCxn id="36" idx="2"/>
              <a:endCxn id="10" idx="0"/>
            </p:cNvCxnSpPr>
            <p:nvPr/>
          </p:nvCxnSpPr>
          <p:spPr>
            <a:xfrm>
              <a:off x="2434698" y="4573620"/>
              <a:ext cx="2298" cy="2022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接點: 肘形 33">
              <a:extLst>
                <a:ext uri="{FF2B5EF4-FFF2-40B4-BE49-F238E27FC236}">
                  <a16:creationId xmlns:a16="http://schemas.microsoft.com/office/drawing/2014/main" id="{6F66D54F-9015-2A67-F13F-2803C6364653}"/>
                </a:ext>
              </a:extLst>
            </p:cNvPr>
            <p:cNvCxnSpPr>
              <a:cxnSpLocks/>
              <a:stCxn id="25" idx="2"/>
              <a:endCxn id="36" idx="0"/>
            </p:cNvCxnSpPr>
            <p:nvPr/>
          </p:nvCxnSpPr>
          <p:spPr>
            <a:xfrm>
              <a:off x="2434697" y="3673377"/>
              <a:ext cx="1" cy="181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679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>
            <a:extLst>
              <a:ext uri="{FF2B5EF4-FFF2-40B4-BE49-F238E27FC236}">
                <a16:creationId xmlns:a16="http://schemas.microsoft.com/office/drawing/2014/main" id="{16DB2282-509A-4E56-6AC7-6A71661536E5}"/>
              </a:ext>
            </a:extLst>
          </p:cNvPr>
          <p:cNvGrpSpPr/>
          <p:nvPr/>
        </p:nvGrpSpPr>
        <p:grpSpPr>
          <a:xfrm>
            <a:off x="290710" y="870975"/>
            <a:ext cx="11747110" cy="5701185"/>
            <a:chOff x="379608" y="902319"/>
            <a:chExt cx="11747110" cy="5701185"/>
          </a:xfrm>
        </p:grpSpPr>
        <p:graphicFrame>
          <p:nvGraphicFramePr>
            <p:cNvPr id="9" name="資料庫圖表 8">
              <a:extLst>
                <a:ext uri="{FF2B5EF4-FFF2-40B4-BE49-F238E27FC236}">
                  <a16:creationId xmlns:a16="http://schemas.microsoft.com/office/drawing/2014/main" id="{BAE79C9F-9E83-598C-B7F1-B6E3715B1058}"/>
                </a:ext>
              </a:extLst>
            </p:cNvPr>
            <p:cNvGraphicFramePr/>
            <p:nvPr/>
          </p:nvGraphicFramePr>
          <p:xfrm>
            <a:off x="379609" y="1742937"/>
            <a:ext cx="2710735" cy="24268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箭號: 向下 10">
              <a:extLst>
                <a:ext uri="{FF2B5EF4-FFF2-40B4-BE49-F238E27FC236}">
                  <a16:creationId xmlns:a16="http://schemas.microsoft.com/office/drawing/2014/main" id="{CAB446A8-715D-8EB0-C73A-55FA91AE28BE}"/>
                </a:ext>
              </a:extLst>
            </p:cNvPr>
            <p:cNvSpPr/>
            <p:nvPr/>
          </p:nvSpPr>
          <p:spPr>
            <a:xfrm rot="16200000">
              <a:off x="3886291" y="2986748"/>
              <a:ext cx="338841" cy="1896182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25472B8B-70AA-1402-0F37-4EE5D7F23D63}"/>
                </a:ext>
              </a:extLst>
            </p:cNvPr>
            <p:cNvSpPr txBox="1"/>
            <p:nvPr/>
          </p:nvSpPr>
          <p:spPr>
            <a:xfrm>
              <a:off x="1827609" y="3369179"/>
              <a:ext cx="809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易致災區</a:t>
              </a:r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D86AE3BF-5AC4-C64B-4CB2-52F0B27EB38F}"/>
                </a:ext>
              </a:extLst>
            </p:cNvPr>
            <p:cNvSpPr/>
            <p:nvPr/>
          </p:nvSpPr>
          <p:spPr>
            <a:xfrm>
              <a:off x="1097666" y="1035348"/>
              <a:ext cx="1274618" cy="54494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新生崩塌</a:t>
              </a:r>
            </a:p>
          </p:txBody>
        </p:sp>
        <p:sp>
          <p:nvSpPr>
            <p:cNvPr id="15" name="箭號: 向下 14">
              <a:extLst>
                <a:ext uri="{FF2B5EF4-FFF2-40B4-BE49-F238E27FC236}">
                  <a16:creationId xmlns:a16="http://schemas.microsoft.com/office/drawing/2014/main" id="{FFA00F6C-653D-2A2E-9FE7-430604F0C0DA}"/>
                </a:ext>
              </a:extLst>
            </p:cNvPr>
            <p:cNvSpPr/>
            <p:nvPr/>
          </p:nvSpPr>
          <p:spPr>
            <a:xfrm>
              <a:off x="1565555" y="1634508"/>
              <a:ext cx="338841" cy="216858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endParaRPr lang="zh-TW" altLang="en-US"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802C4194-2625-D867-7B76-51D1537E499C}"/>
                </a:ext>
              </a:extLst>
            </p:cNvPr>
            <p:cNvSpPr txBox="1"/>
            <p:nvPr/>
          </p:nvSpPr>
          <p:spPr>
            <a:xfrm>
              <a:off x="379608" y="4277226"/>
              <a:ext cx="4651885" cy="232627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zh-TW" altLang="zh-TW" sz="2000" b="1" kern="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二次災害高風險區評估條件：</a:t>
              </a:r>
              <a:endParaRPr lang="zh-TW" altLang="zh-TW" sz="2000" kern="100" dirty="0">
                <a:effectLst/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342900" lvl="0" indent="-342900" algn="just">
                <a:spcAft>
                  <a:spcPts val="300"/>
                </a:spcAft>
                <a:buFont typeface="+mj-lt"/>
                <a:buAutoNum type="arabicPeriod"/>
              </a:pPr>
              <a:r>
                <a:rPr lang="zh-TW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集水區有單一新生崩塌面積</a:t>
              </a:r>
              <a:r>
                <a:rPr lang="en-US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1~2</a:t>
              </a:r>
              <a:r>
                <a:rPr lang="zh-TW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公頃，且距下游土石流</a:t>
              </a:r>
              <a:r>
                <a:rPr lang="zh-TW" altLang="en-US" kern="100" spc="-100" dirty="0"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保全住戶</a:t>
              </a:r>
              <a:r>
                <a:rPr lang="en-US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1</a:t>
              </a:r>
              <a:r>
                <a:rPr lang="zh-TW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公里以內者</a:t>
              </a:r>
            </a:p>
            <a:p>
              <a:pPr marL="342900" lvl="0" indent="-342900" algn="just">
                <a:spcAft>
                  <a:spcPts val="300"/>
                </a:spcAft>
                <a:buFont typeface="+mj-lt"/>
                <a:buAutoNum type="arabicPeriod"/>
              </a:pPr>
              <a:r>
                <a:rPr lang="zh-TW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集水區有單一新生崩塌面積大於</a:t>
              </a:r>
              <a:r>
                <a:rPr lang="en-US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lang="zh-TW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公頃，且距下游土石流</a:t>
              </a:r>
              <a:r>
                <a:rPr lang="zh-TW" altLang="en-US" kern="100" spc="-100" dirty="0"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保全住戶</a:t>
              </a:r>
              <a:r>
                <a:rPr lang="en-US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lang="zh-TW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公里以內者</a:t>
              </a:r>
            </a:p>
            <a:p>
              <a:pPr marL="342900" lvl="0" indent="-342900" algn="just">
                <a:spcAft>
                  <a:spcPts val="300"/>
                </a:spcAft>
                <a:buFont typeface="+mj-lt"/>
                <a:buAutoNum type="arabicPeriod"/>
              </a:pPr>
              <a:r>
                <a:rPr lang="zh-TW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集水區新生崩塌率大於</a:t>
              </a:r>
              <a:r>
                <a:rPr lang="en-US" altLang="zh-TW" sz="1800" kern="100" spc="-100" dirty="0">
                  <a:effectLst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1%</a:t>
              </a:r>
            </a:p>
            <a:p>
              <a:pPr marL="342900" lvl="0" indent="-342900" algn="just">
                <a:spcAft>
                  <a:spcPts val="300"/>
                </a:spcAft>
                <a:buFont typeface="+mj-lt"/>
                <a:buAutoNum type="arabicPeriod"/>
              </a:pPr>
              <a:r>
                <a:rPr lang="en-US" altLang="zh-TW" kern="100" spc="-100" dirty="0"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lang="zh-TW" altLang="en-US" kern="100" spc="-100" dirty="0"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年內曾發生二次以上災害之重複致災地區</a:t>
              </a:r>
              <a:endParaRPr lang="zh-TW" altLang="zh-TW" sz="1800" kern="100" spc="-100" dirty="0">
                <a:effectLst/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2335A33-0901-8147-A57D-A716EEEF4CD7}"/>
                </a:ext>
              </a:extLst>
            </p:cNvPr>
            <p:cNvSpPr/>
            <p:nvPr/>
          </p:nvSpPr>
          <p:spPr>
            <a:xfrm>
              <a:off x="2432845" y="2439882"/>
              <a:ext cx="2869405" cy="89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48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t">
              <a:spAutoFit/>
            </a:bodyPr>
            <a:lstStyle/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Type A</a:t>
              </a:r>
              <a:r>
                <a:rPr kumimoji="1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：調升土石流風險等級</a:t>
              </a:r>
              <a:endParaRPr kumimoji="1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en-US" altLang="zh-TW" sz="14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Type B</a:t>
              </a:r>
              <a:r>
                <a:rPr kumimoji="1" lang="zh-TW" altLang="en-US" sz="14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：新增土石流潛勢溪流</a:t>
              </a:r>
              <a:endParaRPr kumimoji="1" lang="en-US" altLang="zh-TW" sz="14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Type C</a:t>
              </a:r>
              <a:r>
                <a:rPr kumimoji="1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：劃入</a:t>
              </a:r>
              <a:r>
                <a:rPr kumimoji="1" lang="zh-TW" altLang="en-US" sz="1400" b="1" dirty="0">
                  <a:solidFill>
                    <a:srgbClr val="FF0000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災</a:t>
              </a:r>
              <a:r>
                <a:rPr kumimoji="1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後土砂敏感區</a:t>
              </a:r>
              <a:endParaRPr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EC5F621E-7037-89B1-AD4A-3B2CF262289A}"/>
                </a:ext>
              </a:extLst>
            </p:cNvPr>
            <p:cNvSpPr/>
            <p:nvPr/>
          </p:nvSpPr>
          <p:spPr>
            <a:xfrm>
              <a:off x="5703115" y="2081281"/>
              <a:ext cx="1568450" cy="641002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農村水保署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2462AE0-FB2F-FA98-EE32-704E4C448DA9}"/>
                </a:ext>
              </a:extLst>
            </p:cNvPr>
            <p:cNvSpPr/>
            <p:nvPr/>
          </p:nvSpPr>
          <p:spPr>
            <a:xfrm>
              <a:off x="7395970" y="902319"/>
              <a:ext cx="4417100" cy="3339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48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t">
              <a:spAutoFit/>
            </a:bodyPr>
            <a:lstStyle/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zh-TW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調降土石流警戒基準值</a:t>
              </a:r>
              <a:endParaRPr kumimoji="1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設定先期告警降雨注意值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en-US" altLang="zh-TW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SDF</a:t>
              </a: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初步模擬可能影響範圍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納入下次颱風土石流觀測點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en-US" altLang="zh-TW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UAV</a:t>
              </a: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空拍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通知地方政府及相關單位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發布</a:t>
              </a:r>
              <a:r>
                <a:rPr kumimoji="1" lang="en-US" altLang="zh-TW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CBS</a:t>
              </a: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先期告警及</a:t>
              </a:r>
              <a:r>
                <a:rPr kumimoji="1" lang="en-US" altLang="zh-TW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R10</a:t>
              </a: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通報單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  <a:defRPr/>
              </a:pP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納入重點災害復建區域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099208F6-BBCD-9241-8BC7-DA24F38132CE}"/>
                </a:ext>
              </a:extLst>
            </p:cNvPr>
            <p:cNvSpPr/>
            <p:nvPr/>
          </p:nvSpPr>
          <p:spPr>
            <a:xfrm>
              <a:off x="5672835" y="4631180"/>
              <a:ext cx="1568450" cy="6410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地方政府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7FFCA03-5520-3F4C-CF30-F57EFA25E444}"/>
                </a:ext>
              </a:extLst>
            </p:cNvPr>
            <p:cNvSpPr/>
            <p:nvPr/>
          </p:nvSpPr>
          <p:spPr>
            <a:xfrm>
              <a:off x="7395970" y="4365963"/>
              <a:ext cx="4641850" cy="126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48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t">
              <a:spAutoFit/>
            </a:bodyPr>
            <a:lstStyle/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</a:pP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規劃納入重機械待命地點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</a:pP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風險告知，強化民眾自主防災能力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</a:pP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優先納入預防性疏散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E1F0BC0A-0403-4DD6-75B4-B8317779C93E}"/>
                </a:ext>
              </a:extLst>
            </p:cNvPr>
            <p:cNvSpPr/>
            <p:nvPr/>
          </p:nvSpPr>
          <p:spPr>
            <a:xfrm>
              <a:off x="5703115" y="5820125"/>
              <a:ext cx="1568450" cy="64100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鐵公路等</a:t>
              </a:r>
              <a:endParaRPr lang="en-US" altLang="zh-TW" b="1" dirty="0"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/>
              <a:r>
                <a:rPr lang="zh-TW" altLang="en-US" b="1" dirty="0"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相關單位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6D2BD50-BB0A-F3D7-B20A-167EFC18D2AF}"/>
                </a:ext>
              </a:extLst>
            </p:cNvPr>
            <p:cNvSpPr/>
            <p:nvPr/>
          </p:nvSpPr>
          <p:spPr>
            <a:xfrm>
              <a:off x="7395970" y="5955681"/>
              <a:ext cx="473074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48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t">
              <a:spAutoFit/>
            </a:bodyPr>
            <a:lstStyle/>
            <a:p>
              <a:pPr marL="177800" indent="-174625" algn="just">
                <a:spcBef>
                  <a:spcPts val="600"/>
                </a:spcBef>
                <a:buClr>
                  <a:srgbClr val="FF00FF"/>
                </a:buClr>
                <a:buSzPct val="100000"/>
                <a:buFont typeface="Wingdings" panose="05000000000000000000" pitchFamily="2" charset="2"/>
                <a:buChar char="n"/>
              </a:pPr>
              <a:r>
                <a:rPr kumimoji="1" lang="zh-TW" altLang="en-US" sz="2200" b="1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  <a:cs typeface="Arial" panose="020B0604020202020204" pitchFamily="34" charset="0"/>
                </a:rPr>
                <a:t>加強守視，強化軟硬體防災措施</a:t>
              </a:r>
              <a:endParaRPr kumimoji="1" lang="en-US" altLang="zh-TW" sz="2200" b="1" dirty="0">
                <a:solidFill>
                  <a:prstClr val="black"/>
                </a:solidFill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7" name="左大括弧 26">
              <a:extLst>
                <a:ext uri="{FF2B5EF4-FFF2-40B4-BE49-F238E27FC236}">
                  <a16:creationId xmlns:a16="http://schemas.microsoft.com/office/drawing/2014/main" id="{6C4DFD75-66E5-4C87-2AB6-8FEBD4D04320}"/>
                </a:ext>
              </a:extLst>
            </p:cNvPr>
            <p:cNvSpPr/>
            <p:nvPr/>
          </p:nvSpPr>
          <p:spPr>
            <a:xfrm>
              <a:off x="5186179" y="2387600"/>
              <a:ext cx="331971" cy="3771900"/>
            </a:xfrm>
            <a:prstGeom prst="leftBrace">
              <a:avLst>
                <a:gd name="adj1" fmla="val 8333"/>
                <a:gd name="adj2" fmla="val 4154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+mj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5" name="文字方塊 5">
            <a:extLst>
              <a:ext uri="{FF2B5EF4-FFF2-40B4-BE49-F238E27FC236}">
                <a16:creationId xmlns:a16="http://schemas.microsoft.com/office/drawing/2014/main" id="{72A962A8-CBA7-C3ED-98F4-3E4973A9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74" y="298664"/>
            <a:ext cx="11888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微軟正黑體" panose="020B0604030504040204" pitchFamily="34" charset="-120"/>
              </a:rPr>
              <a:t>二次災害高風險區評估及處置措施</a:t>
            </a:r>
          </a:p>
        </p:txBody>
      </p:sp>
      <p:sp>
        <p:nvSpPr>
          <p:cNvPr id="21" name="投影片編號版面配置區 5">
            <a:extLst>
              <a:ext uri="{FF2B5EF4-FFF2-40B4-BE49-F238E27FC236}">
                <a16:creationId xmlns:a16="http://schemas.microsoft.com/office/drawing/2014/main" id="{095E6C2E-016B-1A8A-B216-D5DE3B5FB05D}"/>
              </a:ext>
            </a:extLst>
          </p:cNvPr>
          <p:cNvSpPr txBox="1">
            <a:spLocks/>
          </p:cNvSpPr>
          <p:nvPr/>
        </p:nvSpPr>
        <p:spPr>
          <a:xfrm>
            <a:off x="9448800" y="6610630"/>
            <a:ext cx="2743200" cy="24737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EC5F91-2014-44CD-A3CA-CEAF389CFA05}" type="slidenum">
              <a:rPr lang="zh-TW" altLang="en-US" smtClean="0">
                <a:latin typeface="+mj-lt"/>
                <a:ea typeface="微軟正黑體" panose="020B0604030504040204" pitchFamily="34" charset="-120"/>
              </a:rPr>
              <a:pPr/>
              <a:t>4</a:t>
            </a:fld>
            <a:endParaRPr lang="zh-TW" altLang="en-US" dirty="0">
              <a:latin typeface="+mj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00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水保局16:9簡報範本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水保局16:9簡報範本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2062</Words>
  <Application>Microsoft Office PowerPoint</Application>
  <PresentationFormat>寬螢幕</PresentationFormat>
  <Paragraphs>654</Paragraphs>
  <Slides>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Microsoft YaHei</vt:lpstr>
      <vt:lpstr>華康新特明體</vt:lpstr>
      <vt:lpstr>微軟正黑體</vt:lpstr>
      <vt:lpstr>Arial</vt:lpstr>
      <vt:lpstr>Calibri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李宜珊</cp:lastModifiedBy>
  <cp:revision>243</cp:revision>
  <cp:lastPrinted>2026-04-01T01:40:43Z</cp:lastPrinted>
  <dcterms:created xsi:type="dcterms:W3CDTF">2020-01-16T02:36:51Z</dcterms:created>
  <dcterms:modified xsi:type="dcterms:W3CDTF">2026-04-02T02:01:46Z</dcterms:modified>
</cp:coreProperties>
</file>